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Slides/notesSlide7.xml" ContentType="application/vnd.openxmlformats-officedocument.presentationml.notesSlide+xml"/>
  <Override PartName="/ppt/charts/chart3.xml" ContentType="application/vnd.openxmlformats-officedocument.drawingml.chart+xml"/>
  <Override PartName="/ppt/notesSlides/notesSlide8.xml" ContentType="application/vnd.openxmlformats-officedocument.presentationml.notesSlide+xml"/>
  <Override PartName="/ppt/charts/chart4.xml" ContentType="application/vnd.openxmlformats-officedocument.drawingml.chart+xml"/>
  <Override PartName="/ppt/notesSlides/notesSlide9.xml" ContentType="application/vnd.openxmlformats-officedocument.presentationml.notesSlide+xml"/>
  <Override PartName="/ppt/charts/chart5.xml" ContentType="application/vnd.openxmlformats-officedocument.drawingml.chart+xml"/>
  <Override PartName="/ppt/notesSlides/notesSlide10.xml" ContentType="application/vnd.openxmlformats-officedocument.presentationml.notesSlide+xml"/>
  <Override PartName="/ppt/charts/chart6.xml" ContentType="application/vnd.openxmlformats-officedocument.drawingml.chart+xml"/>
  <Override PartName="/ppt/notesSlides/notesSlide11.xml" ContentType="application/vnd.openxmlformats-officedocument.presentationml.notesSlide+xml"/>
  <Override PartName="/ppt/charts/chart7.xml" ContentType="application/vnd.openxmlformats-officedocument.drawingml.chart+xml"/>
  <Override PartName="/ppt/notesSlides/notesSlide12.xml" ContentType="application/vnd.openxmlformats-officedocument.presentationml.notesSlide+xml"/>
  <Override PartName="/ppt/charts/chart8.xml" ContentType="application/vnd.openxmlformats-officedocument.drawingml.chart+xml"/>
  <Override PartName="/ppt/theme/themeOverride1.xml" ContentType="application/vnd.openxmlformats-officedocument.themeOverr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charts/chart9.xml" ContentType="application/vnd.openxmlformats-officedocument.drawingml.chart+xml"/>
  <Override PartName="/ppt/drawings/drawing1.xml" ContentType="application/vnd.openxmlformats-officedocument.drawingml.chartshapes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charts/chart10.xml" ContentType="application/vnd.openxmlformats-officedocument.drawingml.chart+xml"/>
  <Override PartName="/ppt/notesSlides/notesSlide17.xml" ContentType="application/vnd.openxmlformats-officedocument.presentationml.notesSlide+xml"/>
  <Override PartName="/ppt/charts/chart11.xml" ContentType="application/vnd.openxmlformats-officedocument.drawingml.chart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rts/style1.xml" ContentType="application/vnd.ms-office.chartstyle+xml"/>
  <Override PartName="/ppt/charts/colors1.xml" ContentType="application/vnd.ms-office.chartcolorstyle+xml"/>
  <Override PartName="/ppt/charts/style2.xml" ContentType="application/vnd.ms-office.chartstyle+xml"/>
  <Override PartName="/ppt/charts/colors2.xml" ContentType="application/vnd.ms-office.chartcolor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0" r:id="rId1"/>
  </p:sldMasterIdLst>
  <p:notesMasterIdLst>
    <p:notesMasterId r:id="rId20"/>
  </p:notesMasterIdLst>
  <p:handoutMasterIdLst>
    <p:handoutMasterId r:id="rId21"/>
  </p:handoutMasterIdLst>
  <p:sldIdLst>
    <p:sldId id="360" r:id="rId2"/>
    <p:sldId id="438" r:id="rId3"/>
    <p:sldId id="442" r:id="rId4"/>
    <p:sldId id="440" r:id="rId5"/>
    <p:sldId id="439" r:id="rId6"/>
    <p:sldId id="437" r:id="rId7"/>
    <p:sldId id="430" r:id="rId8"/>
    <p:sldId id="441" r:id="rId9"/>
    <p:sldId id="436" r:id="rId10"/>
    <p:sldId id="427" r:id="rId11"/>
    <p:sldId id="400" r:id="rId12"/>
    <p:sldId id="414" r:id="rId13"/>
    <p:sldId id="428" r:id="rId14"/>
    <p:sldId id="429" r:id="rId15"/>
    <p:sldId id="411" r:id="rId16"/>
    <p:sldId id="432" r:id="rId17"/>
    <p:sldId id="433" r:id="rId18"/>
    <p:sldId id="380" r:id="rId19"/>
  </p:sldIdLst>
  <p:sldSz cx="9144000" cy="6858000" type="screen4x3"/>
  <p:notesSz cx="6797675" cy="9926638"/>
  <p:defaultTextStyle>
    <a:defPPr>
      <a:defRPr lang="da-DK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Verdana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Verdana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Verdana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Verdana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Verdana" pitchFamily="34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Verdana" pitchFamily="34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Verdana" pitchFamily="34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Verdana" pitchFamily="34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Verdana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3974">
          <p15:clr>
            <a:srgbClr val="A4A3A4"/>
          </p15:clr>
        </p15:guide>
        <p15:guide id="2" orient="horz" pos="618">
          <p15:clr>
            <a:srgbClr val="A4A3A4"/>
          </p15:clr>
        </p15:guide>
        <p15:guide id="3" pos="657">
          <p15:clr>
            <a:srgbClr val="A4A3A4"/>
          </p15:clr>
        </p15:guide>
        <p15:guide id="4" pos="5103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3127" userDrawn="1">
          <p15:clr>
            <a:srgbClr val="A4A3A4"/>
          </p15:clr>
        </p15:guide>
        <p15:guide id="2" pos="2141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Tomas Refslund Poulsen" initials="TRP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336699"/>
    <a:srgbClr val="5193B7"/>
    <a:srgbClr val="009999"/>
    <a:srgbClr val="FB9729"/>
    <a:srgbClr val="86BE42"/>
    <a:srgbClr val="008000"/>
    <a:srgbClr val="84568C"/>
    <a:srgbClr val="EC4675"/>
    <a:srgbClr val="004E4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emlayout 2 - Marker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Ingen typografi, intet gitter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73A0DAA-6AF3-43AB-8588-CEC1D06C72B9}" styleName="Mellemlayou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D27102A9-8310-4765-A935-A1911B00CA55}" styleName="Lyst layout 1 - Markering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1FECB4D8-DB02-4DC6-A0A2-4F2EBAE1DC90}" styleName="Mellemlayout 1 - Markering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F5AB1C69-6EDB-4FF4-983F-18BD219EF322}" styleName="Mellemlayout 2 - Markering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llemlayout 2 - Markering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161" autoAdjust="0"/>
    <p:restoredTop sz="90608" autoAdjust="0"/>
  </p:normalViewPr>
  <p:slideViewPr>
    <p:cSldViewPr>
      <p:cViewPr varScale="1">
        <p:scale>
          <a:sx n="104" d="100"/>
          <a:sy n="104" d="100"/>
        </p:scale>
        <p:origin x="-1830" y="-96"/>
      </p:cViewPr>
      <p:guideLst>
        <p:guide orient="horz" pos="3974"/>
        <p:guide orient="horz" pos="618"/>
        <p:guide pos="657"/>
        <p:guide pos="5103"/>
      </p:guideLst>
    </p:cSldViewPr>
  </p:slideViewPr>
  <p:outlineViewPr>
    <p:cViewPr>
      <p:scale>
        <a:sx n="33" d="100"/>
        <a:sy n="33" d="100"/>
      </p:scale>
      <p:origin x="0" y="282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41" d="100"/>
          <a:sy n="41" d="100"/>
        </p:scale>
        <p:origin x="-2693" y="-91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ommentAuthors" Target="commentAuthor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fspan\G-drev\TA\KU%20Tv&#230;rg&#229;ende\Gr&#248;n%20Campus\B&#230;redygtighedsrapport\2016\BR%20Beregningsark%202016%2024.04.2017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\\fspan\G-drev\TA\KU%20Tv&#230;rg&#229;ende\Gr&#248;n%20Campus\B&#230;redygtighedsrapport\2016\BR%20Beregningsark%202016%2004.04.2017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\\fspan\G-drev\TA\KU%20Tv&#230;rg&#229;ende\Gr&#248;n%20Campus\B&#230;redygtighedsrapport\2016\BR%20Beregningsark%202016%2011.05.2017.xlsx" TargetMode="External"/></Relationships>
</file>

<file path=ppt/charts/_rels/chart4.xml.rels><?xml version="1.0" encoding="UTF-8" standalone="yes"?>
<Relationships xmlns="http://schemas.openxmlformats.org/package/2006/relationships"><Relationship Id="rId3" Type="http://schemas.microsoft.com/office/2011/relationships/chartStyle" Target="style1.xml"/><Relationship Id="rId2" Type="http://schemas.microsoft.com/office/2011/relationships/chartColorStyle" Target="colors1.xml"/><Relationship Id="rId1" Type="http://schemas.openxmlformats.org/officeDocument/2006/relationships/oleObject" Target="file:///C:\Users\rdg465\AppData\Local\Microsoft\Windows\INetCache\Content.Outlook\OU651038\BR%20Beregningsark%202016%2027.04.2017.xlsx" TargetMode="External"/></Relationships>
</file>

<file path=ppt/charts/_rels/chart5.xml.rels><?xml version="1.0" encoding="UTF-8" standalone="yes"?>
<Relationships xmlns="http://schemas.openxmlformats.org/package/2006/relationships"><Relationship Id="rId3" Type="http://schemas.microsoft.com/office/2011/relationships/chartStyle" Target="style2.xml"/><Relationship Id="rId2" Type="http://schemas.microsoft.com/office/2011/relationships/chartColorStyle" Target="colors2.xml"/><Relationship Id="rId1" Type="http://schemas.openxmlformats.org/officeDocument/2006/relationships/oleObject" Target="file:///\\fspan\G-drev\TA\KU%20Tv&#230;rg&#229;ende\Gr&#248;n%20Campus\B&#230;redygtighedsrapport\2016\BR%20Beregningsark%202016%2011.05.2017.xlsx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\\fspan\G-drev\TA\KU%20Tv&#230;rg&#229;ende\Gr&#248;n%20Campus\B&#230;redygtighedsrapport\2016\BR%20Beregningsark%202016%2025.04.2017.xlsx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file:///\\admcifs02\TA\KU%20Tv&#230;rg&#229;ende\Gr&#248;n%20Campus\B&#230;redygtighedsrapport\2015\Kommunikation\Energiforbrug%20og%20besparelsespotentiale%202006-2020%2025.04.16.xls" TargetMode="External"/></Relationships>
</file>

<file path=ppt/charts/_rels/chart8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.xlsx"/><Relationship Id="rId1" Type="http://schemas.openxmlformats.org/officeDocument/2006/relationships/themeOverride" Target="../theme/themeOverride1.xml"/></Relationships>
</file>

<file path=ppt/charts/_rels/chart9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\\fspan\G-drev\TA\KU%20Tv&#230;rg&#229;ende\Gr&#248;n%20Campus\B&#230;redygtighedsrapport\2016\BR%20Beregningsark%202016%2011.05.2017.xlsx" TargetMode="External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oleObject" Target="file:///\\fspan\G-drev\TA\KU%20Tv&#230;rg&#229;ende\Gr&#248;n%20Campus\Studentermedarbejdere\Jorge\2016\Affald\Ekstra%20AFFALD%202016.xlsx" TargetMode="External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oleObject" Target="file:///\\fspan\G-drev\TA\KU%20Tv&#230;rg&#229;ende\Gr&#248;n%20Campus\B&#230;redygtighedsrapport\2016\BR%20Beregningsark%202016%2027.04.2017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a-DK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>
                <a:latin typeface="Frutiger LT Std 45 Light" pitchFamily="34" charset="0"/>
              </a:defRPr>
            </a:pPr>
            <a:r>
              <a:rPr lang="da-DK" sz="1600">
                <a:latin typeface="Frutiger LT Std 45 Light" pitchFamily="34" charset="0"/>
              </a:rPr>
              <a:t>Udvikling i årsværk 2006-2016</a:t>
            </a:r>
          </a:p>
        </c:rich>
      </c:tx>
      <c:layout/>
      <c:overlay val="0"/>
    </c:title>
    <c:autoTitleDeleted val="0"/>
    <c:plotArea>
      <c:layout>
        <c:manualLayout>
          <c:layoutTarget val="inner"/>
          <c:xMode val="edge"/>
          <c:yMode val="edge"/>
          <c:x val="0.15926241238406699"/>
          <c:y val="0.147996201329535"/>
          <c:w val="0.80670819859814502"/>
          <c:h val="0.610138860847522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Årsværk!$A$15</c:f>
              <c:strCache>
                <c:ptCount val="1"/>
                <c:pt idx="0">
                  <c:v>Årsværk - personale (DVIP, VIP og TAP)</c:v>
                </c:pt>
              </c:strCache>
            </c:strRef>
          </c:tx>
          <c:spPr>
            <a:solidFill>
              <a:schemeClr val="accent2">
                <a:lumMod val="40000"/>
                <a:lumOff val="60000"/>
              </a:schemeClr>
            </a:solidFill>
          </c:spPr>
          <c:invertIfNegative val="0"/>
          <c:cat>
            <c:numRef>
              <c:f>Årsværk!$B$24:$L$24</c:f>
              <c:numCache>
                <c:formatCode>General</c:formatCode>
                <c:ptCount val="11"/>
                <c:pt idx="0">
                  <c:v>2006</c:v>
                </c:pt>
                <c:pt idx="1">
                  <c:v>2007</c:v>
                </c:pt>
                <c:pt idx="2">
                  <c:v>2008</c:v>
                </c:pt>
                <c:pt idx="3">
                  <c:v>2009</c:v>
                </c:pt>
                <c:pt idx="4">
                  <c:v>2010</c:v>
                </c:pt>
                <c:pt idx="5">
                  <c:v>2011</c:v>
                </c:pt>
                <c:pt idx="6">
                  <c:v>2012</c:v>
                </c:pt>
                <c:pt idx="7">
                  <c:v>2013</c:v>
                </c:pt>
                <c:pt idx="8">
                  <c:v>2014</c:v>
                </c:pt>
                <c:pt idx="9">
                  <c:v>2015</c:v>
                </c:pt>
                <c:pt idx="10">
                  <c:v>2016</c:v>
                </c:pt>
              </c:numCache>
            </c:numRef>
          </c:cat>
          <c:val>
            <c:numRef>
              <c:f>Årsværk!$B$21:$L$21</c:f>
              <c:numCache>
                <c:formatCode>_ * #,##0_ ;_ * \-#,##0_ ;_ * "-"??_ ;_ @_ </c:formatCode>
                <c:ptCount val="11"/>
                <c:pt idx="0">
                  <c:v>7582.9400000000014</c:v>
                </c:pt>
                <c:pt idx="1">
                  <c:v>7835</c:v>
                </c:pt>
                <c:pt idx="2">
                  <c:v>8262</c:v>
                </c:pt>
                <c:pt idx="3">
                  <c:v>8599.59</c:v>
                </c:pt>
                <c:pt idx="4">
                  <c:v>9087.1200000000008</c:v>
                </c:pt>
                <c:pt idx="5">
                  <c:v>9185.2200000000012</c:v>
                </c:pt>
                <c:pt idx="6">
                  <c:v>9271</c:v>
                </c:pt>
                <c:pt idx="7">
                  <c:v>9651</c:v>
                </c:pt>
                <c:pt idx="8">
                  <c:v>10058</c:v>
                </c:pt>
                <c:pt idx="9">
                  <c:v>10140</c:v>
                </c:pt>
                <c:pt idx="10">
                  <c:v>9763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BF7A-4A3B-B693-0EE2A7FA6A1A}"/>
            </c:ext>
          </c:extLst>
        </c:ser>
        <c:ser>
          <c:idx val="1"/>
          <c:order val="1"/>
          <c:tx>
            <c:strRef>
              <c:f>Årsværk!$A$6</c:f>
              <c:strCache>
                <c:ptCount val="1"/>
                <c:pt idx="0">
                  <c:v>Årsværk - studerende (STÅ)</c:v>
                </c:pt>
              </c:strCache>
            </c:strRef>
          </c:tx>
          <c:spPr>
            <a:solidFill>
              <a:schemeClr val="accent2">
                <a:lumMod val="50000"/>
              </a:schemeClr>
            </a:solidFill>
          </c:spPr>
          <c:invertIfNegative val="0"/>
          <c:cat>
            <c:numRef>
              <c:f>Årsværk!$B$24:$L$24</c:f>
              <c:numCache>
                <c:formatCode>General</c:formatCode>
                <c:ptCount val="11"/>
                <c:pt idx="0">
                  <c:v>2006</c:v>
                </c:pt>
                <c:pt idx="1">
                  <c:v>2007</c:v>
                </c:pt>
                <c:pt idx="2">
                  <c:v>2008</c:v>
                </c:pt>
                <c:pt idx="3">
                  <c:v>2009</c:v>
                </c:pt>
                <c:pt idx="4">
                  <c:v>2010</c:v>
                </c:pt>
                <c:pt idx="5">
                  <c:v>2011</c:v>
                </c:pt>
                <c:pt idx="6">
                  <c:v>2012</c:v>
                </c:pt>
                <c:pt idx="7">
                  <c:v>2013</c:v>
                </c:pt>
                <c:pt idx="8">
                  <c:v>2014</c:v>
                </c:pt>
                <c:pt idx="9">
                  <c:v>2015</c:v>
                </c:pt>
                <c:pt idx="10">
                  <c:v>2016</c:v>
                </c:pt>
              </c:numCache>
            </c:numRef>
          </c:cat>
          <c:val>
            <c:numRef>
              <c:f>Årsværk!$B$12:$L$12</c:f>
              <c:numCache>
                <c:formatCode>_ * #,##0_ ;_ * \-#,##0_ ;_ * "-"??_ ;_ @_ </c:formatCode>
                <c:ptCount val="11"/>
                <c:pt idx="0">
                  <c:v>20166</c:v>
                </c:pt>
                <c:pt idx="1">
                  <c:v>20145</c:v>
                </c:pt>
                <c:pt idx="2">
                  <c:v>20292</c:v>
                </c:pt>
                <c:pt idx="3">
                  <c:v>21173.8361</c:v>
                </c:pt>
                <c:pt idx="4">
                  <c:v>22131.750599999999</c:v>
                </c:pt>
                <c:pt idx="5">
                  <c:v>22622.3233</c:v>
                </c:pt>
                <c:pt idx="6">
                  <c:v>23530.562099999999</c:v>
                </c:pt>
                <c:pt idx="7">
                  <c:v>24118.6378</c:v>
                </c:pt>
                <c:pt idx="8">
                  <c:v>26198.021799999999</c:v>
                </c:pt>
                <c:pt idx="9">
                  <c:v>27277</c:v>
                </c:pt>
                <c:pt idx="10">
                  <c:v>28588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BF7A-4A3B-B693-0EE2A7FA6A1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5"/>
        <c:overlap val="100"/>
        <c:axId val="127876096"/>
        <c:axId val="128013056"/>
      </c:barChart>
      <c:catAx>
        <c:axId val="1278760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>
                <a:latin typeface="Frutiger LT Std 45 Light" pitchFamily="34" charset="0"/>
              </a:defRPr>
            </a:pPr>
            <a:endParaRPr lang="da-DK"/>
          </a:p>
        </c:txPr>
        <c:crossAx val="128013056"/>
        <c:crosses val="autoZero"/>
        <c:auto val="1"/>
        <c:lblAlgn val="ctr"/>
        <c:lblOffset val="100"/>
        <c:noMultiLvlLbl val="0"/>
      </c:catAx>
      <c:valAx>
        <c:axId val="128013056"/>
        <c:scaling>
          <c:orientation val="minMax"/>
        </c:scaling>
        <c:delete val="0"/>
        <c:axPos val="l"/>
        <c:majorGridlines/>
        <c:numFmt formatCode="_ * #,##0_ ;_ * \-#,##0_ ;_ * &quot;-&quot;??_ ;_ @_ " sourceLinked="1"/>
        <c:majorTickMark val="none"/>
        <c:minorTickMark val="none"/>
        <c:tickLblPos val="nextTo"/>
        <c:spPr>
          <a:ln w="9525">
            <a:noFill/>
          </a:ln>
        </c:spPr>
        <c:txPr>
          <a:bodyPr/>
          <a:lstStyle/>
          <a:p>
            <a:pPr>
              <a:defRPr>
                <a:latin typeface="Frutiger LT Std 45 Light" pitchFamily="34" charset="0"/>
              </a:defRPr>
            </a:pPr>
            <a:endParaRPr lang="da-DK"/>
          </a:p>
        </c:txPr>
        <c:crossAx val="127876096"/>
        <c:crosses val="autoZero"/>
        <c:crossBetween val="between"/>
      </c:valAx>
    </c:plotArea>
    <c:legend>
      <c:legendPos val="b"/>
      <c:layout/>
      <c:overlay val="0"/>
      <c:txPr>
        <a:bodyPr/>
        <a:lstStyle/>
        <a:p>
          <a:pPr>
            <a:defRPr>
              <a:latin typeface="Frutiger LT Std 45 Light" pitchFamily="34" charset="0"/>
            </a:defRPr>
          </a:pPr>
          <a:endParaRPr lang="da-DK"/>
        </a:p>
      </c:txPr>
    </c:legend>
    <c:plotVisOnly val="1"/>
    <c:dispBlanksAs val="gap"/>
    <c:showDLblsOverMax val="0"/>
  </c:chart>
  <c:txPr>
    <a:bodyPr/>
    <a:lstStyle/>
    <a:p>
      <a:pPr>
        <a:defRPr>
          <a:latin typeface="Times New Roman" panose="02020603050405020304" pitchFamily="18" charset="0"/>
          <a:cs typeface="Times New Roman" panose="02020603050405020304" pitchFamily="18" charset="0"/>
        </a:defRPr>
      </a:pPr>
      <a:endParaRPr lang="da-DK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a-DK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title>
      <c:tx>
        <c:rich>
          <a:bodyPr/>
          <a:lstStyle/>
          <a:p>
            <a:pPr>
              <a:defRPr sz="1600">
                <a:latin typeface="Frutiger LT Std 45 Light" pitchFamily="34" charset="0"/>
              </a:defRPr>
            </a:pPr>
            <a:r>
              <a:rPr lang="en-US" sz="1600">
                <a:latin typeface="Frutiger LT Std 45 Light" pitchFamily="34" charset="0"/>
              </a:rPr>
              <a:t>Fordeling af årsværk 2016 </a:t>
            </a:r>
          </a:p>
        </c:rich>
      </c:tx>
      <c:layout>
        <c:manualLayout>
          <c:xMode val="edge"/>
          <c:yMode val="edge"/>
          <c:x val="0.21880070258918699"/>
          <c:y val="2.4121822050350201E-2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27194057141885902"/>
          <c:y val="0.32313549304904099"/>
          <c:w val="0.45611885716228101"/>
          <c:h val="0.61125069813282396"/>
        </c:manualLayout>
      </c:layout>
      <c:pieChart>
        <c:varyColors val="1"/>
        <c:ser>
          <c:idx val="0"/>
          <c:order val="0"/>
          <c:dPt>
            <c:idx val="0"/>
            <c:bubble3D val="0"/>
            <c:explosion val="8"/>
            <c:extLst xmlns:c16r2="http://schemas.microsoft.com/office/drawing/2015/06/chart">
              <c:ext xmlns:c16="http://schemas.microsoft.com/office/drawing/2014/chart" uri="{C3380CC4-5D6E-409C-BE32-E72D297353CC}">
                <c16:uniqueId val="{00000001-321E-490B-A9F7-685993B213CB}"/>
              </c:ext>
            </c:extLst>
          </c:dPt>
          <c:dPt>
            <c:idx val="1"/>
            <c:bubble3D val="0"/>
            <c:explosion val="5"/>
            <c:extLst xmlns:c16r2="http://schemas.microsoft.com/office/drawing/2015/06/chart">
              <c:ext xmlns:c16="http://schemas.microsoft.com/office/drawing/2014/chart" uri="{C3380CC4-5D6E-409C-BE32-E72D297353CC}">
                <c16:uniqueId val="{00000003-321E-490B-A9F7-685993B213CB}"/>
              </c:ext>
            </c:extLst>
          </c:dPt>
          <c:dPt>
            <c:idx val="2"/>
            <c:bubble3D val="0"/>
            <c:explosion val="12"/>
            <c:extLst xmlns:c16r2="http://schemas.microsoft.com/office/drawing/2015/06/chart">
              <c:ext xmlns:c16="http://schemas.microsoft.com/office/drawing/2014/chart" uri="{C3380CC4-5D6E-409C-BE32-E72D297353CC}">
                <c16:uniqueId val="{00000005-321E-490B-A9F7-685993B213CB}"/>
              </c:ext>
            </c:extLst>
          </c:dPt>
          <c:dPt>
            <c:idx val="3"/>
            <c:bubble3D val="0"/>
            <c:explosion val="7"/>
            <c:extLst xmlns:c16r2="http://schemas.microsoft.com/office/drawing/2015/06/chart">
              <c:ext xmlns:c16="http://schemas.microsoft.com/office/drawing/2014/chart" uri="{C3380CC4-5D6E-409C-BE32-E72D297353CC}">
                <c16:uniqueId val="{00000007-321E-490B-A9F7-685993B213CB}"/>
              </c:ext>
            </c:extLst>
          </c:dPt>
          <c:dPt>
            <c:idx val="7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8-321E-490B-A9F7-685993B213CB}"/>
              </c:ext>
            </c:extLst>
          </c:dPt>
          <c:dLbls>
            <c:dLbl>
              <c:idx val="7"/>
              <c:numFmt formatCode="0.0%" sourceLinked="0"/>
              <c:spPr/>
              <c:txPr>
                <a:bodyPr/>
                <a:lstStyle/>
                <a:p>
                  <a:pPr>
                    <a:defRPr>
                      <a:solidFill>
                        <a:srgbClr val="000000"/>
                      </a:solidFill>
                      <a:latin typeface="Frutiger LT Std 45 Light" pitchFamily="34" charset="0"/>
                    </a:defRPr>
                  </a:pPr>
                  <a:endParaRPr lang="da-DK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>
                    <a:solidFill>
                      <a:srgbClr val="000000"/>
                    </a:solidFill>
                    <a:latin typeface="Frutiger LT Std 45 Light" pitchFamily="34" charset="0"/>
                  </a:defRPr>
                </a:pPr>
                <a:endParaRPr lang="da-DK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extLst xmlns:c16r2="http://schemas.microsoft.com/office/drawing/2015/06/chart"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Årsværk!$A$25:$A$28</c:f>
              <c:strCache>
                <c:ptCount val="4"/>
                <c:pt idx="0">
                  <c:v>Sund</c:v>
                </c:pt>
                <c:pt idx="1">
                  <c:v>Science</c:v>
                </c:pt>
                <c:pt idx="2">
                  <c:v>Søndre</c:v>
                </c:pt>
                <c:pt idx="3">
                  <c:v>City</c:v>
                </c:pt>
              </c:strCache>
            </c:strRef>
          </c:cat>
          <c:val>
            <c:numRef>
              <c:f>Årsværk!$L$25:$L$28</c:f>
              <c:numCache>
                <c:formatCode>#,##0</c:formatCode>
                <c:ptCount val="4"/>
                <c:pt idx="0">
                  <c:v>9784</c:v>
                </c:pt>
                <c:pt idx="1">
                  <c:v>9591</c:v>
                </c:pt>
                <c:pt idx="2">
                  <c:v>8483</c:v>
                </c:pt>
                <c:pt idx="3">
                  <c:v>10493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9-321E-490B-A9F7-685993B213CB}"/>
            </c:ext>
          </c:extLst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38"/>
      </c:pieChart>
    </c:plotArea>
    <c:plotVisOnly val="1"/>
    <c:dispBlanksAs val="gap"/>
    <c:showDLblsOverMax val="0"/>
  </c:chart>
  <c:txPr>
    <a:bodyPr/>
    <a:lstStyle/>
    <a:p>
      <a:pPr>
        <a:defRPr>
          <a:latin typeface="Adobe Caslon Pro" pitchFamily="18" charset="0"/>
        </a:defRPr>
      </a:pPr>
      <a:endParaRPr lang="da-DK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a-DK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/>
                </a:solidFill>
                <a:latin typeface="Frutiger LT Std 45 Light" pitchFamily="34" charset="0"/>
                <a:ea typeface="+mn-ea"/>
                <a:cs typeface="+mn-cs"/>
              </a:defRPr>
            </a:pPr>
            <a:r>
              <a:rPr lang="en-US" sz="1200">
                <a:latin typeface="Frutiger LT Std 45 Light" pitchFamily="34" charset="0"/>
              </a:rPr>
              <a:t>CO</a:t>
            </a:r>
            <a:r>
              <a:rPr lang="en-US" sz="1200" baseline="-25000">
                <a:latin typeface="Frutiger LT Std 45 Light" pitchFamily="34" charset="0"/>
              </a:rPr>
              <a:t>2</a:t>
            </a:r>
            <a:r>
              <a:rPr lang="en-US" sz="1200">
                <a:latin typeface="Frutiger LT Std 45 Light" pitchFamily="34" charset="0"/>
              </a:rPr>
              <a:t>-emission pr. årsværk 2006-2016</a:t>
            </a: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'Udvikling i CO2-emissioner'!$A$40</c:f>
              <c:strCache>
                <c:ptCount val="1"/>
                <c:pt idx="0">
                  <c:v>CO2 emissioner pr. årsværk (ton)</c:v>
                </c:pt>
              </c:strCache>
            </c:strRef>
          </c:tx>
          <c:spPr>
            <a:solidFill>
              <a:schemeClr val="accent6">
                <a:shade val="76000"/>
              </a:schemeClr>
            </a:solidFill>
            <a:ln>
              <a:noFill/>
            </a:ln>
            <a:effectLst/>
          </c:spPr>
          <c:invertIfNegative val="0"/>
          <c:cat>
            <c:numRef>
              <c:f>'Udvikling i CO2-emissioner'!$C$41:$M$41</c:f>
              <c:numCache>
                <c:formatCode>General</c:formatCode>
                <c:ptCount val="11"/>
                <c:pt idx="0">
                  <c:v>2006</c:v>
                </c:pt>
                <c:pt idx="1">
                  <c:v>2007</c:v>
                </c:pt>
                <c:pt idx="2">
                  <c:v>2008</c:v>
                </c:pt>
                <c:pt idx="3">
                  <c:v>2009</c:v>
                </c:pt>
                <c:pt idx="4">
                  <c:v>2010</c:v>
                </c:pt>
                <c:pt idx="5">
                  <c:v>2011</c:v>
                </c:pt>
                <c:pt idx="6">
                  <c:v>2012</c:v>
                </c:pt>
                <c:pt idx="7">
                  <c:v>2013</c:v>
                </c:pt>
                <c:pt idx="8">
                  <c:v>2014</c:v>
                </c:pt>
                <c:pt idx="9">
                  <c:v>2015</c:v>
                </c:pt>
                <c:pt idx="10">
                  <c:v>2016</c:v>
                </c:pt>
              </c:numCache>
            </c:numRef>
          </c:cat>
          <c:val>
            <c:numRef>
              <c:f>'Udvikling i CO2-emissioner'!$C$49:$M$49</c:f>
              <c:numCache>
                <c:formatCode>_(* #,##0.00_);_(* \(#,##0.00\);_(* "-"??_);_(@_)</c:formatCode>
                <c:ptCount val="11"/>
                <c:pt idx="0">
                  <c:v>2.2942545772005052</c:v>
                </c:pt>
                <c:pt idx="1">
                  <c:v>2.3655227494581141</c:v>
                </c:pt>
                <c:pt idx="2">
                  <c:v>2.4246047303185758</c:v>
                </c:pt>
                <c:pt idx="3">
                  <c:v>2.19963198109836</c:v>
                </c:pt>
                <c:pt idx="4">
                  <c:v>1.993052129142538</c:v>
                </c:pt>
                <c:pt idx="5">
                  <c:v>1.9126243206647451</c:v>
                </c:pt>
                <c:pt idx="6">
                  <c:v>1.724002716873241</c:v>
                </c:pt>
                <c:pt idx="7">
                  <c:v>1.606130508657819</c:v>
                </c:pt>
                <c:pt idx="8">
                  <c:v>1.4306640259489189</c:v>
                </c:pt>
                <c:pt idx="9">
                  <c:v>1.2038592607440171</c:v>
                </c:pt>
                <c:pt idx="10">
                  <c:v>1.084142028514254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37C8-4A18-BED6-4CF58E6B9A3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43208448"/>
        <c:axId val="143209984"/>
      </c:barChart>
      <c:lineChart>
        <c:grouping val="standard"/>
        <c:varyColors val="0"/>
        <c:ser>
          <c:idx val="1"/>
          <c:order val="1"/>
          <c:tx>
            <c:strRef>
              <c:f>'Udvikling i CO2-emissioner'!$A$51</c:f>
              <c:strCache>
                <c:ptCount val="1"/>
                <c:pt idx="0">
                  <c:v>GrønCampus 2020 målsætning</c:v>
                </c:pt>
              </c:strCache>
            </c:strRef>
          </c:tx>
          <c:spPr>
            <a:ln w="28575" cap="rnd" cmpd="sng" algn="ctr">
              <a:solidFill>
                <a:schemeClr val="accent6">
                  <a:tint val="77000"/>
                  <a:shade val="95000"/>
                  <a:satMod val="105000"/>
                </a:schemeClr>
              </a:solidFill>
              <a:prstDash val="solid"/>
              <a:round/>
            </a:ln>
            <a:effectLst/>
          </c:spPr>
          <c:marker>
            <c:symbol val="none"/>
          </c:marker>
          <c:cat>
            <c:numRef>
              <c:f>'Udvikling i CO2-emissioner'!$C$41:$M$41</c:f>
              <c:numCache>
                <c:formatCode>General</c:formatCode>
                <c:ptCount val="11"/>
                <c:pt idx="0">
                  <c:v>2006</c:v>
                </c:pt>
                <c:pt idx="1">
                  <c:v>2007</c:v>
                </c:pt>
                <c:pt idx="2">
                  <c:v>2008</c:v>
                </c:pt>
                <c:pt idx="3">
                  <c:v>2009</c:v>
                </c:pt>
                <c:pt idx="4">
                  <c:v>2010</c:v>
                </c:pt>
                <c:pt idx="5">
                  <c:v>2011</c:v>
                </c:pt>
                <c:pt idx="6">
                  <c:v>2012</c:v>
                </c:pt>
                <c:pt idx="7">
                  <c:v>2013</c:v>
                </c:pt>
                <c:pt idx="8">
                  <c:v>2014</c:v>
                </c:pt>
                <c:pt idx="9">
                  <c:v>2015</c:v>
                </c:pt>
                <c:pt idx="10">
                  <c:v>2016</c:v>
                </c:pt>
              </c:numCache>
            </c:numRef>
          </c:cat>
          <c:val>
            <c:numRef>
              <c:f>'Udvikling i CO2-emissioner'!$C$53:$M$53</c:f>
              <c:numCache>
                <c:formatCode>_ * #,##0.0_ ;_ * \-#,##0.0_ ;_ * "-"??_ ;_ @_ </c:formatCode>
                <c:ptCount val="11"/>
                <c:pt idx="0">
                  <c:v>0.80298910202017704</c:v>
                </c:pt>
                <c:pt idx="1">
                  <c:v>0.80298910202017704</c:v>
                </c:pt>
                <c:pt idx="2">
                  <c:v>0.80298910202017704</c:v>
                </c:pt>
                <c:pt idx="3">
                  <c:v>0.80298910202017704</c:v>
                </c:pt>
                <c:pt idx="4">
                  <c:v>0.80298910202017704</c:v>
                </c:pt>
                <c:pt idx="5">
                  <c:v>0.80298910202017704</c:v>
                </c:pt>
                <c:pt idx="6">
                  <c:v>0.80298910202017704</c:v>
                </c:pt>
                <c:pt idx="7">
                  <c:v>0.80298910202017704</c:v>
                </c:pt>
                <c:pt idx="8">
                  <c:v>0.80298910202017704</c:v>
                </c:pt>
                <c:pt idx="9">
                  <c:v>0.80298910202017704</c:v>
                </c:pt>
                <c:pt idx="10">
                  <c:v>0.80298910202017704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37C8-4A18-BED6-4CF58E6B9A3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43208448"/>
        <c:axId val="143209984"/>
      </c:lineChart>
      <c:catAx>
        <c:axId val="1432084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tint val="75000"/>
                <a:shade val="95000"/>
                <a:satMod val="10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Frutiger LT Std 45 Light" pitchFamily="34" charset="0"/>
                <a:ea typeface="+mn-ea"/>
                <a:cs typeface="+mn-cs"/>
              </a:defRPr>
            </a:pPr>
            <a:endParaRPr lang="da-DK"/>
          </a:p>
        </c:txPr>
        <c:crossAx val="143209984"/>
        <c:crosses val="autoZero"/>
        <c:auto val="1"/>
        <c:lblAlgn val="ctr"/>
        <c:lblOffset val="100"/>
        <c:noMultiLvlLbl val="0"/>
      </c:catAx>
      <c:valAx>
        <c:axId val="143209984"/>
        <c:scaling>
          <c:orientation val="minMax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tint val="75000"/>
                  <a:shade val="95000"/>
                  <a:satMod val="105000"/>
                </a:schemeClr>
              </a:solidFill>
              <a:prstDash val="solid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Frutiger LT Std 45 Light" pitchFamily="34" charset="0"/>
                    <a:ea typeface="+mn-ea"/>
                    <a:cs typeface="+mn-cs"/>
                  </a:defRPr>
                </a:pPr>
                <a:r>
                  <a:rPr lang="en-US" b="0">
                    <a:latin typeface="Frutiger LT Std 45 Light" pitchFamily="34" charset="0"/>
                  </a:rPr>
                  <a:t>Tons CO</a:t>
                </a:r>
                <a:r>
                  <a:rPr lang="en-US" b="0" baseline="-25000">
                    <a:latin typeface="Frutiger LT Std 45 Light" pitchFamily="34" charset="0"/>
                  </a:rPr>
                  <a:t>2</a:t>
                </a:r>
                <a:r>
                  <a:rPr lang="en-US" b="0">
                    <a:latin typeface="Frutiger LT Std 45 Light" pitchFamily="34" charset="0"/>
                  </a:rPr>
                  <a:t>/årsværk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</c:title>
        <c:numFmt formatCode="_(* #,##0.00_);_(* \(#,##0.00\);_(* &quot;-&quot;??_);_(@_)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tint val="75000"/>
                <a:shade val="95000"/>
                <a:satMod val="10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Frutiger LT Std 45 Light" pitchFamily="34" charset="0"/>
                <a:ea typeface="+mn-ea"/>
                <a:cs typeface="+mn-cs"/>
              </a:defRPr>
            </a:pPr>
            <a:endParaRPr lang="da-DK"/>
          </a:p>
        </c:txPr>
        <c:crossAx val="143208448"/>
        <c:crosses val="autoZero"/>
        <c:crossBetween val="between"/>
      </c:valAx>
      <c:spPr>
        <a:solidFill>
          <a:schemeClr val="bg1"/>
        </a:solidFill>
        <a:ln>
          <a:noFill/>
        </a:ln>
        <a:effectLst/>
      </c:spPr>
    </c:plotArea>
    <c:legend>
      <c:legendPos val="b"/>
      <c:legendEntry>
        <c:idx val="0"/>
        <c:delete val="1"/>
      </c:legendEntry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/>
              </a:solidFill>
              <a:latin typeface="Frutiger LT Std 45 Light" pitchFamily="34" charset="0"/>
              <a:ea typeface="+mn-ea"/>
              <a:cs typeface="+mn-cs"/>
            </a:defRPr>
          </a:pPr>
          <a:endParaRPr lang="da-DK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tint val="75000"/>
          <a:shade val="95000"/>
          <a:satMod val="105000"/>
        </a:schemeClr>
      </a:solidFill>
      <a:prstDash val="solid"/>
      <a:round/>
    </a:ln>
    <a:effectLst/>
  </c:spPr>
  <c:txPr>
    <a:bodyPr/>
    <a:lstStyle/>
    <a:p>
      <a:pPr>
        <a:defRPr>
          <a:latin typeface="Adobe Caslon Pro" pitchFamily="18" charset="0"/>
        </a:defRPr>
      </a:pPr>
      <a:endParaRPr lang="da-DK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a-DK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rgbClr val="000000"/>
                </a:solidFill>
                <a:latin typeface="Frutiger LT Std 45 Light" pitchFamily="34" charset="0"/>
                <a:ea typeface="+mn-ea"/>
                <a:cs typeface="+mn-cs"/>
              </a:defRPr>
            </a:pPr>
            <a:r>
              <a:rPr lang="da-DK" sz="1600" dirty="0">
                <a:solidFill>
                  <a:srgbClr val="000000"/>
                </a:solidFill>
                <a:latin typeface="Frutiger LT Std 45 Light" pitchFamily="34" charset="0"/>
              </a:rPr>
              <a:t>Kilder til </a:t>
            </a:r>
            <a:r>
              <a:rPr lang="da-DK" sz="1600" dirty="0" smtClean="0">
                <a:solidFill>
                  <a:srgbClr val="000000"/>
                </a:solidFill>
                <a:latin typeface="Frutiger LT Std 45 Light" pitchFamily="34" charset="0"/>
              </a:rPr>
              <a:t>CO2-emission 2016</a:t>
            </a:r>
            <a:endParaRPr lang="da-DK" sz="1600" dirty="0">
              <a:solidFill>
                <a:srgbClr val="000000"/>
              </a:solidFill>
              <a:latin typeface="Frutiger LT Std 45 Light" pitchFamily="34" charset="0"/>
            </a:endParaRPr>
          </a:p>
        </c:rich>
      </c:tx>
      <c:layout>
        <c:manualLayout>
          <c:xMode val="edge"/>
          <c:yMode val="edge"/>
          <c:x val="0.209868472325629"/>
          <c:y val="0.11989198829729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26949858606744298"/>
          <c:y val="0.228586324441161"/>
          <c:w val="0.50567113925735896"/>
          <c:h val="0.73408546113262396"/>
        </c:manualLayout>
      </c:layout>
      <c:pieChart>
        <c:varyColors val="1"/>
        <c:ser>
          <c:idx val="0"/>
          <c:order val="0"/>
          <c:explosion val="8"/>
          <c:dPt>
            <c:idx val="0"/>
            <c:bubble3D val="0"/>
            <c:spPr>
              <a:solidFill>
                <a:schemeClr val="accent6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C9D9-4B0C-B4DE-0313E7D83EF4}"/>
              </c:ext>
            </c:extLst>
          </c:dPt>
          <c:dPt>
            <c:idx val="1"/>
            <c:bubble3D val="0"/>
            <c:spPr>
              <a:solidFill>
                <a:schemeClr val="accent5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C9D9-4B0C-B4DE-0313E7D83EF4}"/>
              </c:ext>
            </c:extLst>
          </c:dPt>
          <c:dPt>
            <c:idx val="2"/>
            <c:bubble3D val="0"/>
            <c:spPr>
              <a:solidFill>
                <a:schemeClr val="accent4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0-1DEB-43B5-8E87-DEADE24CF931}"/>
              </c:ext>
            </c:extLst>
          </c:dPt>
          <c:dPt>
            <c:idx val="3"/>
            <c:bubble3D val="0"/>
            <c:spPr>
              <a:solidFill>
                <a:schemeClr val="accent6">
                  <a:lumMod val="60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3857-46C5-BB5F-9274D4A8C62F}"/>
              </c:ext>
            </c:extLst>
          </c:dPt>
          <c:dPt>
            <c:idx val="4"/>
            <c:bubble3D val="0"/>
            <c:spPr>
              <a:solidFill>
                <a:schemeClr val="accent5">
                  <a:lumMod val="60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1DEB-43B5-8E87-DEADE24CF931}"/>
              </c:ext>
            </c:extLst>
          </c:dPt>
          <c:dPt>
            <c:idx val="5"/>
            <c:bubble3D val="0"/>
            <c:spPr>
              <a:solidFill>
                <a:schemeClr val="accent4">
                  <a:lumMod val="60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0-3857-46C5-BB5F-9274D4A8C62F}"/>
              </c:ext>
            </c:extLst>
          </c:dPt>
          <c:dPt>
            <c:idx val="6"/>
            <c:bubble3D val="0"/>
            <c:spPr>
              <a:solidFill>
                <a:schemeClr val="accent6">
                  <a:lumMod val="80000"/>
                  <a:lumOff val="20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1DEB-43B5-8E87-DEADE24CF931}"/>
              </c:ext>
            </c:extLst>
          </c:dPt>
          <c:dLbls>
            <c:dLbl>
              <c:idx val="0"/>
              <c:layout>
                <c:manualLayout>
                  <c:x val="-0.18872094642883791"/>
                  <c:y val="-1.452480109787462E-3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1"/>
              <c:layout>
                <c:manualLayout>
                  <c:x val="8.9659606644037895E-2"/>
                  <c:y val="-0.14426405815202184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2"/>
              <c:numFmt formatCode="0.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900" b="0" i="0" u="none" strike="noStrike" kern="1200" baseline="0">
                      <a:solidFill>
                        <a:srgbClr val="00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da-DK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3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3857-46C5-BB5F-9274D4A8C62F}"/>
                </c:ext>
                <c:ext xmlns:c15="http://schemas.microsoft.com/office/drawing/2012/chart" uri="{CE6537A1-D6FC-4f65-9D91-7224C49458BB}"/>
              </c:extLst>
            </c:dLbl>
            <c:dLbl>
              <c:idx val="4"/>
              <c:numFmt formatCode="0.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900" b="0" i="0" u="none" strike="noStrike" kern="1200" baseline="0">
                      <a:solidFill>
                        <a:srgbClr val="00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da-DK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5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3857-46C5-BB5F-9274D4A8C62F}"/>
                </c:ext>
                <c:ext xmlns:c15="http://schemas.microsoft.com/office/drawing/2012/chart" uri="{CE6537A1-D6FC-4f65-9D91-7224C49458BB}"/>
              </c:extLst>
            </c:dLbl>
            <c:dLbl>
              <c:idx val="6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Transport </a:t>
                    </a:r>
                    <a:r>
                      <a:rPr lang="en-US" dirty="0" err="1" smtClean="0"/>
                      <a:t>og</a:t>
                    </a:r>
                    <a:r>
                      <a:rPr lang="en-US" dirty="0" smtClean="0"/>
                      <a:t> </a:t>
                    </a:r>
                    <a:r>
                      <a:rPr lang="en-US" dirty="0" err="1" smtClean="0"/>
                      <a:t>brændstof</a:t>
                    </a:r>
                    <a:r>
                      <a:rPr lang="en-US" baseline="0" dirty="0"/>
                      <a:t>
</a:t>
                    </a:r>
                    <a:r>
                      <a:rPr lang="en-US" baseline="0" dirty="0" smtClean="0"/>
                      <a:t>37 %</a:t>
                    </a:r>
                    <a:endParaRPr lang="en-US" baseline="0" dirty="0"/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1DEB-43B5-8E87-DEADE24CF931}"/>
                </c:ex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rgbClr val="000000"/>
                    </a:solidFill>
                    <a:latin typeface="+mn-lt"/>
                    <a:ea typeface="+mn-ea"/>
                    <a:cs typeface="+mn-cs"/>
                  </a:defRPr>
                </a:pPr>
                <a:endParaRPr lang="da-DK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shade val="95000"/>
                      <a:satMod val="105000"/>
                    </a:schemeClr>
                  </a:solidFill>
                  <a:prstDash val="solid"/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'Udvikling i CO2-emissioner'!$A$7:$A$12</c:f>
              <c:strCache>
                <c:ptCount val="6"/>
                <c:pt idx="0">
                  <c:v>Elektricitet</c:v>
                </c:pt>
                <c:pt idx="1">
                  <c:v>Fjernvarme</c:v>
                </c:pt>
                <c:pt idx="2">
                  <c:v>Fjernkøling</c:v>
                </c:pt>
                <c:pt idx="3">
                  <c:v>Naturgas</c:v>
                </c:pt>
                <c:pt idx="4">
                  <c:v>bygas</c:v>
                </c:pt>
                <c:pt idx="5">
                  <c:v>Fyringsolie</c:v>
                </c:pt>
              </c:strCache>
            </c:strRef>
          </c:cat>
          <c:val>
            <c:numRef>
              <c:f>'Udvikling i CO2-emissioner'!$M$27:$M$33</c:f>
              <c:numCache>
                <c:formatCode>_ * #,##0_ ;_ * \-#,##0_ ;_ * "-"??_ ;_ @_ </c:formatCode>
                <c:ptCount val="7"/>
                <c:pt idx="0">
                  <c:v>16435.654114110941</c:v>
                </c:pt>
                <c:pt idx="1">
                  <c:v>9415.9869399999934</c:v>
                </c:pt>
                <c:pt idx="2">
                  <c:v>128.987989</c:v>
                </c:pt>
                <c:pt idx="3">
                  <c:v>83.362198919999969</c:v>
                </c:pt>
                <c:pt idx="4">
                  <c:v>153.1414208736</c:v>
                </c:pt>
                <c:pt idx="5">
                  <c:v>16.239999999999998</c:v>
                </c:pt>
                <c:pt idx="6" formatCode="#,##0">
                  <c:v>15344.55827264561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1DEB-43B5-8E87-DEADE24CF931}"/>
            </c:ext>
          </c:extLst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16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prstDash val="solid"/>
    </a:ln>
    <a:effectLst/>
  </c:spPr>
  <c:txPr>
    <a:bodyPr/>
    <a:lstStyle/>
    <a:p>
      <a:pPr>
        <a:defRPr>
          <a:latin typeface="Adobe Garamond Pro" pitchFamily="18" charset="0"/>
        </a:defRPr>
      </a:pPr>
      <a:endParaRPr lang="da-DK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a-DK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 algn="ctr">
              <a:defRPr sz="1800" b="1" i="0" u="none" strike="noStrike" kern="1200" baseline="0">
                <a:solidFill>
                  <a:schemeClr val="tx1"/>
                </a:solidFill>
                <a:latin typeface="Frutiger LT Std 45 Light" pitchFamily="34" charset="0"/>
                <a:ea typeface="+mn-ea"/>
                <a:cs typeface="+mn-cs"/>
              </a:defRPr>
            </a:pPr>
            <a:r>
              <a:rPr lang="da-DK" sz="1400">
                <a:latin typeface="Frutiger LT Std 45 Light" pitchFamily="34" charset="0"/>
              </a:rPr>
              <a:t>Energiforbrug pr. årsværk MWh/årsværk </a:t>
            </a:r>
          </a:p>
          <a:p>
            <a:pPr algn="ctr">
              <a:defRPr sz="1800" b="1" i="0" u="none" strike="noStrike" kern="1200" baseline="0">
                <a:solidFill>
                  <a:schemeClr val="tx1"/>
                </a:solidFill>
                <a:latin typeface="Frutiger LT Std 45 Light" pitchFamily="34" charset="0"/>
                <a:ea typeface="+mn-ea"/>
                <a:cs typeface="+mn-cs"/>
              </a:defRPr>
            </a:pPr>
            <a:r>
              <a:rPr lang="da-DK" sz="1400">
                <a:latin typeface="Frutiger LT Std 45 Light" pitchFamily="34" charset="0"/>
              </a:rPr>
              <a:t>2006-2016</a:t>
            </a:r>
          </a:p>
        </c:rich>
      </c:tx>
      <c:layout>
        <c:manualLayout>
          <c:xMode val="edge"/>
          <c:yMode val="edge"/>
          <c:x val="0.13838654815677201"/>
          <c:y val="2.11383816384654E-2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1"/>
          <c:order val="0"/>
          <c:tx>
            <c:strRef>
              <c:f>'Udvikling i total energiforbrug'!$A$44</c:f>
              <c:strCache>
                <c:ptCount val="1"/>
                <c:pt idx="0">
                  <c:v>Graddagekorrigeret energiforbrug eksl. lejere pr. Årsværk (MWh)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'Udvikling i total energiforbrug'!$B$45:$L$45</c:f>
              <c:numCache>
                <c:formatCode>General</c:formatCode>
                <c:ptCount val="11"/>
                <c:pt idx="0">
                  <c:v>2006</c:v>
                </c:pt>
                <c:pt idx="1">
                  <c:v>2007</c:v>
                </c:pt>
                <c:pt idx="2">
                  <c:v>2008</c:v>
                </c:pt>
                <c:pt idx="3">
                  <c:v>2009</c:v>
                </c:pt>
                <c:pt idx="4">
                  <c:v>2010</c:v>
                </c:pt>
                <c:pt idx="5">
                  <c:v>2011</c:v>
                </c:pt>
                <c:pt idx="6">
                  <c:v>2012</c:v>
                </c:pt>
                <c:pt idx="7">
                  <c:v>2013</c:v>
                </c:pt>
                <c:pt idx="8">
                  <c:v>2014</c:v>
                </c:pt>
                <c:pt idx="9">
                  <c:v>2015</c:v>
                </c:pt>
                <c:pt idx="10">
                  <c:v>2016</c:v>
                </c:pt>
              </c:numCache>
            </c:numRef>
          </c:cat>
          <c:val>
            <c:numRef>
              <c:f>'Udvikling i total energiforbrug'!$B$50:$L$50</c:f>
              <c:numCache>
                <c:formatCode>_(* #,##0.00_);_(* \(#,##0.00\);_(* "-"??_);_(@_)</c:formatCode>
                <c:ptCount val="11"/>
                <c:pt idx="0">
                  <c:v>6.974581147021234</c:v>
                </c:pt>
                <c:pt idx="1">
                  <c:v>6.9764709635530169</c:v>
                </c:pt>
                <c:pt idx="2">
                  <c:v>7.0270150399572504</c:v>
                </c:pt>
                <c:pt idx="3">
                  <c:v>6.1016446323263978</c:v>
                </c:pt>
                <c:pt idx="4">
                  <c:v>5.6877361885545108</c:v>
                </c:pt>
                <c:pt idx="5">
                  <c:v>5.9183007081582213</c:v>
                </c:pt>
                <c:pt idx="6">
                  <c:v>5.5246523767134166</c:v>
                </c:pt>
                <c:pt idx="7">
                  <c:v>5.320274082088007</c:v>
                </c:pt>
                <c:pt idx="8">
                  <c:v>4.8734419623158454</c:v>
                </c:pt>
                <c:pt idx="9">
                  <c:v>4.6644566993157257</c:v>
                </c:pt>
                <c:pt idx="10">
                  <c:v>4.5996294356544283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D88F-47DB-98FD-8563C1EDBA2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45458688"/>
        <c:axId val="145460224"/>
      </c:barChart>
      <c:lineChart>
        <c:grouping val="standard"/>
        <c:varyColors val="0"/>
        <c:ser>
          <c:idx val="0"/>
          <c:order val="1"/>
          <c:tx>
            <c:strRef>
              <c:f>'Udvikling i total energiforbrug'!$A$5</c:f>
              <c:strCache>
                <c:ptCount val="1"/>
                <c:pt idx="0">
                  <c:v>Grøn Campus 2020 målsætning samlet energi</c:v>
                </c:pt>
              </c:strCache>
            </c:strRef>
          </c:tx>
          <c:spPr>
            <a:ln w="28575" cap="rnd" cmpd="sng" algn="ctr">
              <a:solidFill>
                <a:schemeClr val="accent1">
                  <a:shade val="95000"/>
                  <a:satMod val="105000"/>
                </a:schemeClr>
              </a:solidFill>
              <a:prstDash val="solid"/>
              <a:round/>
            </a:ln>
            <a:effectLst/>
          </c:spPr>
          <c:marker>
            <c:symbol val="none"/>
          </c:marker>
          <c:val>
            <c:numRef>
              <c:f>'Udvikling i total energiforbrug'!$B$7:$L$7</c:f>
              <c:numCache>
                <c:formatCode>_ * #,##0.0_ ;_ * \-#,##0.0_ ;_ * "-"?_ ;_ @_ </c:formatCode>
                <c:ptCount val="11"/>
                <c:pt idx="0">
                  <c:v>3.487290573510617</c:v>
                </c:pt>
                <c:pt idx="1">
                  <c:v>3.487290573510617</c:v>
                </c:pt>
                <c:pt idx="2">
                  <c:v>3.487290573510617</c:v>
                </c:pt>
                <c:pt idx="3">
                  <c:v>3.487290573510617</c:v>
                </c:pt>
                <c:pt idx="4">
                  <c:v>3.487290573510617</c:v>
                </c:pt>
                <c:pt idx="5">
                  <c:v>3.487290573510617</c:v>
                </c:pt>
                <c:pt idx="6">
                  <c:v>3.487290573510617</c:v>
                </c:pt>
                <c:pt idx="7">
                  <c:v>3.487290573510617</c:v>
                </c:pt>
                <c:pt idx="8">
                  <c:v>3.487290573510617</c:v>
                </c:pt>
                <c:pt idx="9">
                  <c:v>3.487290573510617</c:v>
                </c:pt>
                <c:pt idx="10">
                  <c:v>3.487290573510617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D88F-47DB-98FD-8563C1EDBA2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45458688"/>
        <c:axId val="145460224"/>
      </c:lineChart>
      <c:catAx>
        <c:axId val="145458688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tint val="75000"/>
                <a:shade val="95000"/>
                <a:satMod val="10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Frutiger LT Std 45 Light" pitchFamily="34" charset="0"/>
                <a:ea typeface="+mn-ea"/>
                <a:cs typeface="+mn-cs"/>
              </a:defRPr>
            </a:pPr>
            <a:endParaRPr lang="da-DK"/>
          </a:p>
        </c:txPr>
        <c:crossAx val="145460224"/>
        <c:crosses val="autoZero"/>
        <c:auto val="1"/>
        <c:lblAlgn val="ctr"/>
        <c:lblOffset val="100"/>
        <c:noMultiLvlLbl val="0"/>
      </c:catAx>
      <c:valAx>
        <c:axId val="1454602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tint val="75000"/>
                  <a:shade val="95000"/>
                  <a:satMod val="105000"/>
                </a:schemeClr>
              </a:solidFill>
              <a:prstDash val="solid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Frutiger LT Std 45 Light" pitchFamily="34" charset="0"/>
                    <a:ea typeface="+mn-ea"/>
                    <a:cs typeface="+mn-cs"/>
                  </a:defRPr>
                </a:pPr>
                <a:r>
                  <a:rPr lang="en-US" b="0">
                    <a:latin typeface="Frutiger LT Std 45 Light" pitchFamily="34" charset="0"/>
                  </a:rPr>
                  <a:t>MWh pr. årsværk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</c:title>
        <c:numFmt formatCode="_(* #,##0.00_);_(* \(#,##0.00\);_(* &quot;-&quot;??_);_(@_)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tint val="75000"/>
                <a:shade val="95000"/>
                <a:satMod val="10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Frutiger LT Std 45 Light" pitchFamily="34" charset="0"/>
                <a:ea typeface="+mn-ea"/>
                <a:cs typeface="+mn-cs"/>
              </a:defRPr>
            </a:pPr>
            <a:endParaRPr lang="da-DK"/>
          </a:p>
        </c:txPr>
        <c:crossAx val="145458688"/>
        <c:crosses val="autoZero"/>
        <c:crossBetween val="between"/>
      </c:valAx>
      <c:spPr>
        <a:solidFill>
          <a:schemeClr val="bg1"/>
        </a:solidFill>
        <a:ln>
          <a:noFill/>
        </a:ln>
        <a:effectLst/>
      </c:spPr>
    </c:plotArea>
    <c:legend>
      <c:legendPos val="b"/>
      <c:legendEntry>
        <c:idx val="0"/>
        <c:delete val="1"/>
      </c:legendEntry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/>
              </a:solidFill>
              <a:latin typeface="Frutiger LT Std 45 Light" pitchFamily="34" charset="0"/>
              <a:ea typeface="+mn-ea"/>
              <a:cs typeface="+mn-cs"/>
            </a:defRPr>
          </a:pPr>
          <a:endParaRPr lang="da-DK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tint val="75000"/>
          <a:shade val="95000"/>
          <a:satMod val="105000"/>
        </a:schemeClr>
      </a:solidFill>
      <a:prstDash val="solid"/>
      <a:round/>
    </a:ln>
    <a:effectLst/>
  </c:spPr>
  <c:txPr>
    <a:bodyPr/>
    <a:lstStyle/>
    <a:p>
      <a:pPr>
        <a:defRPr>
          <a:latin typeface="Adobe Caslon Pro" pitchFamily="18" charset="0"/>
        </a:defRPr>
      </a:pPr>
      <a:endParaRPr lang="da-DK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a-DK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200" b="1" i="0" u="none" strike="noStrike" kern="1200" cap="all" baseline="0">
                <a:solidFill>
                  <a:schemeClr val="tx1"/>
                </a:solidFill>
                <a:latin typeface="Frutiger LT Std 45 Light" pitchFamily="34" charset="0"/>
                <a:ea typeface="+mn-ea"/>
                <a:cs typeface="+mn-cs"/>
              </a:defRPr>
            </a:pPr>
            <a:r>
              <a:rPr lang="da-DK" sz="1200" b="1">
                <a:solidFill>
                  <a:schemeClr val="tx1"/>
                </a:solidFill>
                <a:latin typeface="Frutiger LT Std 45 Light" pitchFamily="34" charset="0"/>
              </a:rPr>
              <a:t>Fordeling af energiforbrug samlet</a:t>
            </a: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>
                  <a:shade val="58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A877-484F-97BA-ABAED4E1F2A7}"/>
              </c:ext>
            </c:extLst>
          </c:dPt>
          <c:dPt>
            <c:idx val="1"/>
            <c:bubble3D val="0"/>
            <c:spPr>
              <a:solidFill>
                <a:schemeClr val="accent1">
                  <a:shade val="86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A877-484F-97BA-ABAED4E1F2A7}"/>
              </c:ext>
            </c:extLst>
          </c:dPt>
          <c:dPt>
            <c:idx val="2"/>
            <c:bubble3D val="0"/>
            <c:spPr>
              <a:solidFill>
                <a:schemeClr val="accent1">
                  <a:tint val="86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A877-484F-97BA-ABAED4E1F2A7}"/>
              </c:ext>
            </c:extLst>
          </c:dPt>
          <c:dPt>
            <c:idx val="3"/>
            <c:bubble3D val="0"/>
            <c:spPr>
              <a:solidFill>
                <a:schemeClr val="accent1">
                  <a:tint val="58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A877-484F-97BA-ABAED4E1F2A7}"/>
              </c:ext>
            </c:extLst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800" b="0" i="0" u="none" strike="noStrike" kern="1200" spc="0" baseline="0">
                      <a:solidFill>
                        <a:sysClr val="windowText" lastClr="000000"/>
                      </a:solidFill>
                      <a:effectLst/>
                      <a:latin typeface="Frutiger LT Std 45 Light" pitchFamily="34" charset="0"/>
                      <a:ea typeface="+mn-ea"/>
                      <a:cs typeface="+mn-cs"/>
                    </a:defRPr>
                  </a:pPr>
                  <a:endParaRPr lang="da-DK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800" b="0" i="0" u="none" strike="noStrike" kern="1200" spc="0" baseline="0">
                      <a:solidFill>
                        <a:sysClr val="windowText" lastClr="000000"/>
                      </a:solidFill>
                      <a:effectLst/>
                      <a:latin typeface="Frutiger LT Std 45 Light" pitchFamily="34" charset="0"/>
                      <a:ea typeface="+mn-ea"/>
                      <a:cs typeface="+mn-cs"/>
                    </a:defRPr>
                  </a:pPr>
                  <a:endParaRPr lang="da-DK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800" b="0" i="0" u="none" strike="noStrike" kern="1200" spc="0" baseline="0">
                      <a:solidFill>
                        <a:sysClr val="windowText" lastClr="000000"/>
                      </a:solidFill>
                      <a:effectLst/>
                      <a:latin typeface="Frutiger LT Std 45 Light" pitchFamily="34" charset="0"/>
                      <a:ea typeface="+mn-ea"/>
                      <a:cs typeface="+mn-cs"/>
                    </a:defRPr>
                  </a:pPr>
                  <a:endParaRPr lang="da-DK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800" b="0" i="0" u="none" strike="noStrike" kern="1200" spc="0" baseline="0">
                      <a:solidFill>
                        <a:sysClr val="windowText" lastClr="000000"/>
                      </a:solidFill>
                      <a:effectLst/>
                      <a:latin typeface="Frutiger LT Std 45 Light" pitchFamily="34" charset="0"/>
                      <a:ea typeface="+mn-ea"/>
                      <a:cs typeface="+mn-cs"/>
                    </a:defRPr>
                  </a:pPr>
                  <a:endParaRPr lang="da-DK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800" b="0" i="0" u="none" strike="noStrike" kern="1200" spc="0" baseline="0">
                    <a:solidFill>
                      <a:sysClr val="windowText" lastClr="000000"/>
                    </a:solidFill>
                    <a:effectLst/>
                    <a:latin typeface="Frutiger LT Std 45 Light" pitchFamily="34" charset="0"/>
                    <a:ea typeface="+mn-ea"/>
                    <a:cs typeface="+mn-cs"/>
                  </a:defRPr>
                </a:pPr>
                <a:endParaRPr lang="da-DK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'Udvikling i total energiforbrug'!$A$20:$A$23</c:f>
              <c:strCache>
                <c:ptCount val="4"/>
                <c:pt idx="0">
                  <c:v>SUND</c:v>
                </c:pt>
                <c:pt idx="1">
                  <c:v>SCIENCE</c:v>
                </c:pt>
                <c:pt idx="2">
                  <c:v>SØNDRE</c:v>
                </c:pt>
                <c:pt idx="3">
                  <c:v>CITY</c:v>
                </c:pt>
              </c:strCache>
            </c:strRef>
          </c:cat>
          <c:val>
            <c:numRef>
              <c:f>'Udvikling i total energiforbrug'!$L$20:$L$23</c:f>
              <c:numCache>
                <c:formatCode>_ * #,##0_ ;_ * \-#,##0_ ;_ * "-"??_ ;_ @_ </c:formatCode>
                <c:ptCount val="4"/>
                <c:pt idx="0">
                  <c:v>24881.04605280354</c:v>
                </c:pt>
                <c:pt idx="1">
                  <c:v>34876.721307640953</c:v>
                </c:pt>
                <c:pt idx="2">
                  <c:v>4094.3224562570349</c:v>
                </c:pt>
                <c:pt idx="3">
                  <c:v>3784.346866882579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A877-484F-97BA-ABAED4E1F2A7}"/>
            </c:ext>
          </c:extLst>
        </c:ser>
        <c:dLbls>
          <c:dLblPos val="out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3175" cap="flat" cmpd="sng" algn="ctr">
      <a:solidFill>
        <a:schemeClr val="tx1">
          <a:lumMod val="50000"/>
          <a:lumOff val="50000"/>
        </a:schemeClr>
      </a:solidFill>
      <a:round/>
    </a:ln>
    <a:effectLst/>
  </c:spPr>
  <c:txPr>
    <a:bodyPr/>
    <a:lstStyle/>
    <a:p>
      <a:pPr>
        <a:defRPr/>
      </a:pPr>
      <a:endParaRPr lang="da-DK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a-DK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400" b="1">
                <a:solidFill>
                  <a:schemeClr val="bg1">
                    <a:lumMod val="50000"/>
                  </a:schemeClr>
                </a:solidFill>
              </a:defRPr>
            </a:pPr>
            <a:r>
              <a:rPr lang="da-DK" sz="1400" b="1" dirty="0">
                <a:solidFill>
                  <a:schemeClr val="bg1">
                    <a:lumMod val="50000"/>
                  </a:schemeClr>
                </a:solidFill>
              </a:rPr>
              <a:t>Energieffektivisering </a:t>
            </a:r>
            <a:endParaRPr lang="da-DK" sz="1400" b="1" dirty="0" smtClean="0">
              <a:solidFill>
                <a:schemeClr val="bg1">
                  <a:lumMod val="50000"/>
                </a:schemeClr>
              </a:solidFill>
            </a:endParaRPr>
          </a:p>
          <a:p>
            <a:pPr>
              <a:defRPr sz="1400" b="1">
                <a:solidFill>
                  <a:schemeClr val="bg1">
                    <a:lumMod val="50000"/>
                  </a:schemeClr>
                </a:solidFill>
              </a:defRPr>
            </a:pPr>
            <a:r>
              <a:rPr lang="da-DK" sz="1200" b="0" dirty="0" smtClean="0">
                <a:solidFill>
                  <a:schemeClr val="bg1">
                    <a:lumMod val="50000"/>
                  </a:schemeClr>
                </a:solidFill>
              </a:rPr>
              <a:t>2006-2015</a:t>
            </a:r>
            <a:endParaRPr lang="da-DK" sz="1200" b="0" dirty="0">
              <a:solidFill>
                <a:schemeClr val="bg1">
                  <a:lumMod val="50000"/>
                </a:schemeClr>
              </a:solidFill>
            </a:endParaRPr>
          </a:p>
          <a:p>
            <a:pPr>
              <a:defRPr sz="1400" b="1">
                <a:solidFill>
                  <a:schemeClr val="bg1">
                    <a:lumMod val="50000"/>
                  </a:schemeClr>
                </a:solidFill>
              </a:defRPr>
            </a:pPr>
            <a:endParaRPr lang="da-DK" sz="1400" b="1" dirty="0">
              <a:solidFill>
                <a:schemeClr val="bg1">
                  <a:lumMod val="50000"/>
                </a:schemeClr>
              </a:solidFill>
            </a:endParaRPr>
          </a:p>
        </c:rich>
      </c:tx>
      <c:layout>
        <c:manualLayout>
          <c:xMode val="edge"/>
          <c:yMode val="edge"/>
          <c:x val="0.28408207168900401"/>
          <c:y val="5.1734992408250899E-2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181222147373722"/>
          <c:y val="0.195380104371119"/>
          <c:w val="0.73024591182990295"/>
          <c:h val="0.61945335549136504"/>
        </c:manualLayout>
      </c:layout>
      <c:areaChart>
        <c:grouping val="standard"/>
        <c:varyColors val="0"/>
        <c:ser>
          <c:idx val="1"/>
          <c:order val="0"/>
          <c:tx>
            <c:strRef>
              <c:f>KU!$A$53</c:f>
              <c:strCache>
                <c:ptCount val="1"/>
                <c:pt idx="0">
                  <c:v>Forventet energiforbrug</c:v>
                </c:pt>
              </c:strCache>
            </c:strRef>
          </c:tx>
          <c:spPr>
            <a:pattFill prst="wdUpDiag">
              <a:fgClr>
                <a:srgbClr xmlns:mc="http://schemas.openxmlformats.org/markup-compatibility/2006" xmlns:a14="http://schemas.microsoft.com/office/drawing/2010/main" val="008000" mc:Ignorable="a14" a14:legacySpreadsheetColorIndex="17"/>
              </a:fgClr>
              <a:bgClr>
                <a:srgbClr xmlns:mc="http://schemas.openxmlformats.org/markup-compatibility/2006" xmlns:a14="http://schemas.microsoft.com/office/drawing/2010/main" val="FFFFFF" mc:Ignorable="a14" a14:legacySpreadsheetColorIndex="9"/>
              </a:bgClr>
            </a:pattFill>
            <a:ln w="25400">
              <a:noFill/>
            </a:ln>
          </c:spPr>
          <c:cat>
            <c:numRef>
              <c:f>KU!$B$51:$K$51</c:f>
              <c:numCache>
                <c:formatCode>@</c:formatCode>
                <c:ptCount val="10"/>
                <c:pt idx="0">
                  <c:v>2006</c:v>
                </c:pt>
                <c:pt idx="1">
                  <c:v>2007</c:v>
                </c:pt>
                <c:pt idx="2">
                  <c:v>2008</c:v>
                </c:pt>
                <c:pt idx="3">
                  <c:v>2009</c:v>
                </c:pt>
                <c:pt idx="4">
                  <c:v>2010</c:v>
                </c:pt>
                <c:pt idx="5">
                  <c:v>2011</c:v>
                </c:pt>
                <c:pt idx="6">
                  <c:v>2012</c:v>
                </c:pt>
                <c:pt idx="7">
                  <c:v>2013</c:v>
                </c:pt>
                <c:pt idx="8">
                  <c:v>2014</c:v>
                </c:pt>
                <c:pt idx="9">
                  <c:v>2015</c:v>
                </c:pt>
              </c:numCache>
            </c:numRef>
          </c:cat>
          <c:val>
            <c:numRef>
              <c:f>KU!$B$53:$K$53</c:f>
              <c:numCache>
                <c:formatCode>_(* #,##0_);_(* \(#,##0\);_(* "-"??_);_(@_)</c:formatCode>
                <c:ptCount val="10"/>
                <c:pt idx="0">
                  <c:v>190990.51727399739</c:v>
                </c:pt>
                <c:pt idx="1">
                  <c:v>198031.06876021341</c:v>
                </c:pt>
                <c:pt idx="2">
                  <c:v>203613.66745093939</c:v>
                </c:pt>
                <c:pt idx="3">
                  <c:v>184157.77154903169</c:v>
                </c:pt>
                <c:pt idx="4">
                  <c:v>180116.39341513751</c:v>
                </c:pt>
                <c:pt idx="5">
                  <c:v>191669.36518750299</c:v>
                </c:pt>
                <c:pt idx="6">
                  <c:v>181217.2280156778</c:v>
                </c:pt>
                <c:pt idx="7">
                  <c:v>179663.72874883949</c:v>
                </c:pt>
                <c:pt idx="8">
                  <c:v>174363.6595582125</c:v>
                </c:pt>
                <c:pt idx="9">
                  <c:v>176819.1912436097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8024-4149-82C0-28272CDB0AE5}"/>
            </c:ext>
          </c:extLst>
        </c:ser>
        <c:ser>
          <c:idx val="0"/>
          <c:order val="1"/>
          <c:tx>
            <c:strRef>
              <c:f>KU!$A$52</c:f>
              <c:strCache>
                <c:ptCount val="1"/>
                <c:pt idx="0">
                  <c:v>Energiforbrug</c:v>
                </c:pt>
              </c:strCache>
            </c:strRef>
          </c:tx>
          <c:spPr>
            <a:gradFill flip="none" rotWithShape="1"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18900000" scaled="1"/>
              <a:tileRect/>
            </a:gradFill>
            <a:ln w="25400">
              <a:noFill/>
            </a:ln>
          </c:spPr>
          <c:cat>
            <c:numRef>
              <c:f>KU!$B$51:$K$51</c:f>
              <c:numCache>
                <c:formatCode>@</c:formatCode>
                <c:ptCount val="10"/>
                <c:pt idx="0">
                  <c:v>2006</c:v>
                </c:pt>
                <c:pt idx="1">
                  <c:v>2007</c:v>
                </c:pt>
                <c:pt idx="2">
                  <c:v>2008</c:v>
                </c:pt>
                <c:pt idx="3">
                  <c:v>2009</c:v>
                </c:pt>
                <c:pt idx="4">
                  <c:v>2010</c:v>
                </c:pt>
                <c:pt idx="5">
                  <c:v>2011</c:v>
                </c:pt>
                <c:pt idx="6">
                  <c:v>2012</c:v>
                </c:pt>
                <c:pt idx="7">
                  <c:v>2013</c:v>
                </c:pt>
                <c:pt idx="8">
                  <c:v>2014</c:v>
                </c:pt>
                <c:pt idx="9">
                  <c:v>2015</c:v>
                </c:pt>
              </c:numCache>
            </c:numRef>
          </c:cat>
          <c:val>
            <c:numRef>
              <c:f>KU!$B$52:$K$52</c:f>
              <c:numCache>
                <c:formatCode>_(* #,##0_);_(* \(#,##0\);_(* "-"??_);_(@_)</c:formatCode>
                <c:ptCount val="10"/>
                <c:pt idx="0">
                  <c:v>190990.51727399739</c:v>
                </c:pt>
                <c:pt idx="1">
                  <c:v>198031.06876021341</c:v>
                </c:pt>
                <c:pt idx="2">
                  <c:v>203613.66745093939</c:v>
                </c:pt>
                <c:pt idx="3">
                  <c:v>184157.77154903169</c:v>
                </c:pt>
                <c:pt idx="4">
                  <c:v>180116.39341513751</c:v>
                </c:pt>
                <c:pt idx="5">
                  <c:v>191669.36518750299</c:v>
                </c:pt>
                <c:pt idx="6">
                  <c:v>181217.2280156778</c:v>
                </c:pt>
                <c:pt idx="7">
                  <c:v>179663.72874883949</c:v>
                </c:pt>
                <c:pt idx="8">
                  <c:v>174363.6595582125</c:v>
                </c:pt>
                <c:pt idx="9">
                  <c:v>176819.1912436097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8024-4149-82C0-28272CDB0AE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59240576"/>
        <c:axId val="159242112"/>
      </c:areaChart>
      <c:lineChart>
        <c:grouping val="standard"/>
        <c:varyColors val="0"/>
        <c:ser>
          <c:idx val="2"/>
          <c:order val="2"/>
          <c:tx>
            <c:strRef>
              <c:f>KU!$A$54</c:f>
              <c:strCache>
                <c:ptCount val="1"/>
                <c:pt idx="0">
                  <c:v>Realiseret besparelse</c:v>
                </c:pt>
              </c:strCache>
            </c:strRef>
          </c:tx>
          <c:spPr>
            <a:ln w="28575">
              <a:solidFill>
                <a:schemeClr val="tx1"/>
              </a:solidFill>
              <a:prstDash val="sysDash"/>
            </a:ln>
          </c:spPr>
          <c:marker>
            <c:symbol val="none"/>
          </c:marker>
          <c:cat>
            <c:strRef>
              <c:f>KU!$B$51:$M$51</c:f>
              <c:strCache>
                <c:ptCount val="12"/>
                <c:pt idx="0">
                  <c:v>2006</c:v>
                </c:pt>
                <c:pt idx="1">
                  <c:v>2007</c:v>
                </c:pt>
                <c:pt idx="2">
                  <c:v>2008</c:v>
                </c:pt>
                <c:pt idx="3">
                  <c:v>2009</c:v>
                </c:pt>
                <c:pt idx="4">
                  <c:v>2010</c:v>
                </c:pt>
                <c:pt idx="5">
                  <c:v>2011</c:v>
                </c:pt>
                <c:pt idx="6">
                  <c:v>2012</c:v>
                </c:pt>
                <c:pt idx="7">
                  <c:v>2013</c:v>
                </c:pt>
                <c:pt idx="8">
                  <c:v>2014</c:v>
                </c:pt>
                <c:pt idx="9">
                  <c:v>2015</c:v>
                </c:pt>
                <c:pt idx="10">
                  <c:v>2016</c:v>
                </c:pt>
                <c:pt idx="11">
                  <c:v>2017</c:v>
                </c:pt>
              </c:strCache>
            </c:strRef>
          </c:cat>
          <c:val>
            <c:numRef>
              <c:f>KU!$B$54:$K$54</c:f>
              <c:numCache>
                <c:formatCode>General</c:formatCode>
                <c:ptCount val="10"/>
                <c:pt idx="2" formatCode="_(* #,##0_);_(* \(#,##0\);_(* &quot;-&quot;??_);_(@_)">
                  <c:v>203613.66745093939</c:v>
                </c:pt>
                <c:pt idx="3" formatCode="_(* #,##0_);_(* \(#,##0\);_(* &quot;-&quot;??_);_(@_)">
                  <c:v>192767.11325342231</c:v>
                </c:pt>
                <c:pt idx="4" formatCode="_(* #,##0_);_(* \(#,##0\);_(* &quot;-&quot;??_);_(@_)">
                  <c:v>199658.03883568311</c:v>
                </c:pt>
                <c:pt idx="5" formatCode="_(* #,##0_);_(* \(#,##0\);_(* &quot;-&quot;??_);_(@_)">
                  <c:v>216019.9936379297</c:v>
                </c:pt>
                <c:pt idx="6" formatCode="_(* #,##0_);_(* \(#,##0\);_(* &quot;-&quot;??_);_(@_)">
                  <c:v>207342.60215873111</c:v>
                </c:pt>
                <c:pt idx="7" formatCode="_(* #,##0_);_(* \(#,##0\);_(* &quot;-&quot;??_);_(@_)">
                  <c:v>207799.02024726471</c:v>
                </c:pt>
                <c:pt idx="8" formatCode="_(* #,##0_);_(* \(#,##0\);_(* &quot;-&quot;??_);_(@_)">
                  <c:v>209108.8684120095</c:v>
                </c:pt>
                <c:pt idx="9" formatCode="_(* #,##0_);_(* \(#,##0\);_(* &quot;-&quot;??_);_(@_)">
                  <c:v>217674.31745277869</c:v>
                </c:pt>
              </c:numCache>
            </c:numRef>
          </c: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2-8024-4149-82C0-28272CDB0AE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59240576"/>
        <c:axId val="159242112"/>
      </c:lineChart>
      <c:catAx>
        <c:axId val="159240576"/>
        <c:scaling>
          <c:orientation val="minMax"/>
        </c:scaling>
        <c:delete val="0"/>
        <c:axPos val="b"/>
        <c:numFmt formatCode="@" sourceLinked="1"/>
        <c:majorTickMark val="none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200"/>
            </a:pPr>
            <a:endParaRPr lang="da-DK"/>
          </a:p>
        </c:txPr>
        <c:crossAx val="159242112"/>
        <c:crosses val="autoZero"/>
        <c:auto val="0"/>
        <c:lblAlgn val="ctr"/>
        <c:lblOffset val="100"/>
        <c:tickLblSkip val="1"/>
        <c:tickMarkSkip val="1"/>
        <c:noMultiLvlLbl val="0"/>
      </c:catAx>
      <c:valAx>
        <c:axId val="159242112"/>
        <c:scaling>
          <c:orientation val="minMax"/>
        </c:scaling>
        <c:delete val="0"/>
        <c:axPos val="l"/>
        <c:majorGridlines/>
        <c:title>
          <c:tx>
            <c:rich>
              <a:bodyPr/>
              <a:lstStyle/>
              <a:p>
                <a:pPr>
                  <a:defRPr sz="1200"/>
                </a:pPr>
                <a:r>
                  <a:rPr lang="da-DK" sz="1200"/>
                  <a:t>MWh</a:t>
                </a:r>
              </a:p>
            </c:rich>
          </c:tx>
          <c:layout/>
          <c:overlay val="0"/>
        </c:title>
        <c:numFmt formatCode="_(* #,##0_);_(* \(#,##0\);_(* &quot;-&quot;??_);_(@_)" sourceLinked="1"/>
        <c:majorTickMark val="none"/>
        <c:minorTickMark val="none"/>
        <c:tickLblPos val="nextTo"/>
        <c:txPr>
          <a:bodyPr rot="0" vert="horz"/>
          <a:lstStyle/>
          <a:p>
            <a:pPr>
              <a:defRPr sz="1200"/>
            </a:pPr>
            <a:endParaRPr lang="da-DK"/>
          </a:p>
        </c:txPr>
        <c:crossAx val="159240576"/>
        <c:crosses val="autoZero"/>
        <c:crossBetween val="between"/>
      </c:valAx>
      <c:spPr>
        <a:noFill/>
        <a:ln w="25400">
          <a:noFill/>
        </a:ln>
      </c:spPr>
    </c:plotArea>
    <c:legend>
      <c:legendPos val="b"/>
      <c:legendEntry>
        <c:idx val="0"/>
        <c:delete val="1"/>
      </c:legendEntry>
      <c:layout/>
      <c:overlay val="0"/>
      <c:spPr>
        <a:solidFill>
          <a:srgbClr val="FFFFFF"/>
        </a:solidFill>
        <a:ln w="25400">
          <a:noFill/>
        </a:ln>
      </c:spPr>
      <c:txPr>
        <a:bodyPr/>
        <a:lstStyle/>
        <a:p>
          <a:pPr>
            <a:defRPr sz="1200"/>
          </a:pPr>
          <a:endParaRPr lang="da-DK"/>
        </a:p>
      </c:txPr>
    </c:legend>
    <c:plotVisOnly val="1"/>
    <c:dispBlanksAs val="gap"/>
    <c:showDLblsOverMax val="0"/>
  </c:chart>
  <c:spPr>
    <a:noFill/>
    <a:ln w="9525">
      <a:noFill/>
    </a:ln>
  </c:spPr>
  <c:txPr>
    <a:bodyPr/>
    <a:lstStyle/>
    <a:p>
      <a:pPr>
        <a:defRPr sz="1000" b="0" i="0" u="none" strike="noStrike" baseline="0">
          <a:solidFill>
            <a:schemeClr val="bg1">
              <a:lumMod val="50000"/>
            </a:schemeClr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pPr>
      <a:endParaRPr lang="da-DK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a-DK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>
                <a:latin typeface="Frutiger LT Std 45 Light" pitchFamily="34" charset="0"/>
              </a:defRPr>
            </a:pPr>
            <a:r>
              <a:rPr lang="da-DK" sz="1400" b="1" dirty="0">
                <a:latin typeface="Frutiger LT Std 45 Light" pitchFamily="34" charset="0"/>
              </a:rPr>
              <a:t>Energieffektivisering</a:t>
            </a:r>
          </a:p>
          <a:p>
            <a:pPr>
              <a:defRPr>
                <a:latin typeface="Frutiger LT Std 45 Light" pitchFamily="34" charset="0"/>
              </a:defRPr>
            </a:pPr>
            <a:r>
              <a:rPr lang="da-DK" sz="1200" b="0" dirty="0">
                <a:latin typeface="Frutiger LT Std 45 Light" pitchFamily="34" charset="0"/>
              </a:rPr>
              <a:t>2008-2015</a:t>
            </a:r>
          </a:p>
        </c:rich>
      </c:tx>
      <c:layout>
        <c:manualLayout>
          <c:xMode val="edge"/>
          <c:yMode val="edge"/>
          <c:x val="0.24264774674159001"/>
          <c:y val="0.10580699914687899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104015245869367"/>
          <c:y val="0.26596269372956099"/>
          <c:w val="0.82442058094909498"/>
          <c:h val="0.62647333700649299"/>
        </c:manualLayout>
      </c:layout>
      <c:pieChart>
        <c:varyColors val="1"/>
        <c:ser>
          <c:idx val="0"/>
          <c:order val="0"/>
          <c:explosion val="7"/>
          <c:dLbls>
            <c:dLbl>
              <c:idx val="0"/>
              <c:layout>
                <c:manualLayout>
                  <c:x val="-0.21122945403727073"/>
                  <c:y val="-0.15208548094696431"/>
                </c:manualLayout>
              </c:layout>
              <c:tx>
                <c:rich>
                  <a:bodyPr/>
                  <a:lstStyle/>
                  <a:p>
                    <a:r>
                      <a:rPr lang="en-US" dirty="0" err="1">
                        <a:solidFill>
                          <a:schemeClr val="bg1"/>
                        </a:solidFill>
                      </a:rPr>
                      <a:t>Tekniske projekter
67%</a:t>
                    </a:r>
                    <a:endParaRPr lang="en-US" dirty="0">
                      <a:solidFill>
                        <a:schemeClr val="bg1"/>
                      </a:solidFill>
                    </a:endParaRPr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0E8E-4713-8305-942FDF4FEDCE}"/>
                </c:ex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0.102205018155877"/>
                  <c:y val="-2.73167196905067E-2"/>
                </c:manualLayout>
              </c:layout>
              <c:spPr/>
              <c:txPr>
                <a:bodyPr/>
                <a:lstStyle/>
                <a:p>
                  <a:pPr>
                    <a:defRPr sz="1200">
                      <a:solidFill>
                        <a:schemeClr val="bg1"/>
                      </a:solidFill>
                    </a:defRPr>
                  </a:pPr>
                  <a:endParaRPr lang="da-DK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0E8E-4713-8305-942FDF4FEDCE}"/>
                </c:ex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0.168464888236462"/>
                  <c:y val="0.163495793945376"/>
                </c:manualLayout>
              </c:layout>
              <c:tx>
                <c:rich>
                  <a:bodyPr/>
                  <a:lstStyle/>
                  <a:p>
                    <a:r>
                      <a:rPr lang="en-US" sz="1200" dirty="0" err="1" smtClean="0">
                        <a:solidFill>
                          <a:schemeClr val="tx1">
                            <a:lumMod val="60000"/>
                            <a:lumOff val="40000"/>
                          </a:schemeClr>
                        </a:solidFill>
                      </a:rPr>
                      <a:t>Energi-styring</a:t>
                    </a:r>
                    <a:r>
                      <a:rPr lang="en-US" sz="1200" dirty="0">
                        <a:solidFill>
                          <a:schemeClr val="tx1">
                            <a:lumMod val="60000"/>
                            <a:lumOff val="40000"/>
                          </a:schemeClr>
                        </a:solidFill>
                      </a:rPr>
                      <a:t>
24%</a:t>
                    </a:r>
                    <a:endParaRPr lang="en-US" dirty="0"/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0E8E-4713-8305-942FDF4FEDCE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/>
                </a:pPr>
                <a:endParaRPr lang="da-DK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(KU!$A$20;KU!$A$29;KU!$A$36)</c:f>
              <c:strCache>
                <c:ptCount val="3"/>
                <c:pt idx="0">
                  <c:v>Tekniske projekter</c:v>
                </c:pt>
                <c:pt idx="1">
                  <c:v>Adfærd</c:v>
                </c:pt>
                <c:pt idx="2">
                  <c:v>Energistyring</c:v>
                </c:pt>
              </c:strCache>
            </c:strRef>
          </c:cat>
          <c:val>
            <c:numRef>
              <c:f>(KU!$K$27;KU!$K$31;KU!$K$38)</c:f>
              <c:numCache>
                <c:formatCode>_(* #,##0_);_(* \(#,##0\);_(* "-"??_);_(@_)</c:formatCode>
                <c:ptCount val="3"/>
                <c:pt idx="0">
                  <c:v>29112.086842975219</c:v>
                </c:pt>
                <c:pt idx="1">
                  <c:v>4072.273349018787</c:v>
                </c:pt>
                <c:pt idx="2">
                  <c:v>10180.68337254697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0E8E-4713-8305-942FDF4FEDCE}"/>
            </c:ext>
          </c:extLst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txPr>
    <a:bodyPr/>
    <a:lstStyle/>
    <a:p>
      <a:pPr>
        <a:defRPr>
          <a:solidFill>
            <a:schemeClr val="bg1">
              <a:lumMod val="50000"/>
            </a:schemeClr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pPr>
      <a:endParaRPr lang="da-DK"/>
    </a:p>
  </c:txPr>
  <c:externalData r:id="rId2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a-DK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title>
      <c:tx>
        <c:rich>
          <a:bodyPr/>
          <a:lstStyle/>
          <a:p>
            <a:pPr>
              <a:defRPr>
                <a:latin typeface="Frutiger LT Std 45 Light" pitchFamily="34" charset="0"/>
              </a:defRPr>
            </a:pPr>
            <a:r>
              <a:rPr lang="en-US" sz="1200" dirty="0" err="1">
                <a:latin typeface="Frutiger LT Std 45 Light" pitchFamily="34" charset="0"/>
              </a:rPr>
              <a:t>Graddagekorrigeret</a:t>
            </a:r>
            <a:r>
              <a:rPr lang="en-US" sz="1200" dirty="0">
                <a:latin typeface="Frutiger LT Std 45 Light" pitchFamily="34" charset="0"/>
              </a:rPr>
              <a:t> </a:t>
            </a:r>
            <a:r>
              <a:rPr lang="en-US" sz="1200" dirty="0" err="1">
                <a:latin typeface="Frutiger LT Std 45 Light" pitchFamily="34" charset="0"/>
              </a:rPr>
              <a:t>varmeforbrug</a:t>
            </a:r>
            <a:r>
              <a:rPr lang="en-US" sz="1200" baseline="0" dirty="0">
                <a:latin typeface="Frutiger LT Std 45 Light" pitchFamily="34" charset="0"/>
              </a:rPr>
              <a:t> </a:t>
            </a:r>
            <a:r>
              <a:rPr lang="en-US" sz="1200" baseline="0" dirty="0" err="1">
                <a:latin typeface="Frutiger LT Std 45 Light" pitchFamily="34" charset="0"/>
              </a:rPr>
              <a:t>e</a:t>
            </a:r>
            <a:r>
              <a:rPr lang="en-US" sz="1200" baseline="0" dirty="0" err="1" smtClean="0">
                <a:latin typeface="Frutiger LT Std 45 Light" pitchFamily="34" charset="0"/>
              </a:rPr>
              <a:t>kskl</a:t>
            </a:r>
            <a:r>
              <a:rPr lang="en-US" sz="1200" baseline="0" dirty="0">
                <a:latin typeface="Frutiger LT Std 45 Light" pitchFamily="34" charset="0"/>
              </a:rPr>
              <a:t>. </a:t>
            </a:r>
            <a:r>
              <a:rPr lang="en-US" sz="1200" baseline="0" dirty="0" err="1">
                <a:latin typeface="Frutiger LT Std 45 Light" pitchFamily="34" charset="0"/>
              </a:rPr>
              <a:t>lejere</a:t>
            </a:r>
            <a:r>
              <a:rPr lang="en-US" sz="1200" baseline="0" dirty="0">
                <a:latin typeface="Frutiger LT Std 45 Light" pitchFamily="34" charset="0"/>
              </a:rPr>
              <a:t> </a:t>
            </a:r>
            <a:r>
              <a:rPr lang="en-US" sz="1200" dirty="0" smtClean="0">
                <a:latin typeface="Frutiger LT Std 45 Light" pitchFamily="34" charset="0"/>
              </a:rPr>
              <a:t>  </a:t>
            </a:r>
          </a:p>
          <a:p>
            <a:pPr>
              <a:defRPr>
                <a:latin typeface="Frutiger LT Std 45 Light" pitchFamily="34" charset="0"/>
              </a:defRPr>
            </a:pPr>
            <a:r>
              <a:rPr lang="en-US" sz="1100" b="0" dirty="0" err="1" smtClean="0">
                <a:latin typeface="Frutiger LT Std 45 Light" pitchFamily="34" charset="0"/>
              </a:rPr>
              <a:t>Københavns</a:t>
            </a:r>
            <a:r>
              <a:rPr lang="en-US" sz="1100" b="0" dirty="0" smtClean="0">
                <a:latin typeface="Frutiger LT Std 45 Light" pitchFamily="34" charset="0"/>
              </a:rPr>
              <a:t> </a:t>
            </a:r>
            <a:r>
              <a:rPr lang="en-US" sz="1100" b="0" dirty="0" err="1" smtClean="0">
                <a:latin typeface="Frutiger LT Std 45 Light" pitchFamily="34" charset="0"/>
              </a:rPr>
              <a:t>Universitet</a:t>
            </a:r>
            <a:r>
              <a:rPr lang="en-US" sz="1100" b="0" dirty="0" smtClean="0">
                <a:latin typeface="Frutiger LT Std 45 Light" pitchFamily="34" charset="0"/>
              </a:rPr>
              <a:t> </a:t>
            </a:r>
            <a:endParaRPr lang="en-US" sz="1100" b="0" dirty="0">
              <a:latin typeface="Frutiger LT Std 45 Light" pitchFamily="34" charset="0"/>
            </a:endParaRPr>
          </a:p>
        </c:rich>
      </c:tx>
      <c:layout>
        <c:manualLayout>
          <c:xMode val="edge"/>
          <c:yMode val="edge"/>
          <c:x val="0.26751461376086416"/>
          <c:y val="2.5049704926310475E-2"/>
        </c:manualLayout>
      </c:layout>
      <c:overlay val="0"/>
    </c:title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'Udvikling i GDK varmeforbrug'!$A$41</c:f>
              <c:strCache>
                <c:ptCount val="1"/>
                <c:pt idx="0">
                  <c:v>Sum af GDK varmeforbrug (fjernvarme, naturgas, olie og biomasse) (inkl. lejerforbrug) (MWh)</c:v>
                </c:pt>
              </c:strCache>
            </c:strRef>
          </c:tx>
          <c:invertIfNegative val="0"/>
          <c:cat>
            <c:numRef>
              <c:f>'Udvikling i GDK varmeforbrug'!$B$42:$L$42</c:f>
              <c:numCache>
                <c:formatCode>General</c:formatCode>
                <c:ptCount val="11"/>
                <c:pt idx="0">
                  <c:v>2006</c:v>
                </c:pt>
                <c:pt idx="1">
                  <c:v>2007</c:v>
                </c:pt>
                <c:pt idx="2">
                  <c:v>2008</c:v>
                </c:pt>
                <c:pt idx="3">
                  <c:v>2009</c:v>
                </c:pt>
                <c:pt idx="4">
                  <c:v>2010</c:v>
                </c:pt>
                <c:pt idx="5">
                  <c:v>2011</c:v>
                </c:pt>
                <c:pt idx="6">
                  <c:v>2012</c:v>
                </c:pt>
                <c:pt idx="7">
                  <c:v>2013</c:v>
                </c:pt>
                <c:pt idx="8">
                  <c:v>2014</c:v>
                </c:pt>
                <c:pt idx="9">
                  <c:v>2015</c:v>
                </c:pt>
                <c:pt idx="10">
                  <c:v>2016</c:v>
                </c:pt>
              </c:numCache>
            </c:numRef>
          </c:cat>
          <c:val>
            <c:numRef>
              <c:f>'Udvikling i GDK varmeforbrug'!$B$63:$L$63</c:f>
              <c:numCache>
                <c:formatCode>_ * #,##0_ ;_ * \-#,##0_ ;_ * "-"??_ ;_ @_ </c:formatCode>
                <c:ptCount val="11"/>
                <c:pt idx="0">
                  <c:v>131730.73896386649</c:v>
                </c:pt>
                <c:pt idx="1">
                  <c:v>133532.61088443021</c:v>
                </c:pt>
                <c:pt idx="2">
                  <c:v>136629.2756273553</c:v>
                </c:pt>
                <c:pt idx="3">
                  <c:v>116928.1846356375</c:v>
                </c:pt>
                <c:pt idx="4">
                  <c:v>114096.3335224024</c:v>
                </c:pt>
                <c:pt idx="5">
                  <c:v>125659.63984251949</c:v>
                </c:pt>
                <c:pt idx="6">
                  <c:v>117412.74979695361</c:v>
                </c:pt>
                <c:pt idx="7">
                  <c:v>114796.94720434579</c:v>
                </c:pt>
                <c:pt idx="8">
                  <c:v>109865.3786986934</c:v>
                </c:pt>
                <c:pt idx="9">
                  <c:v>107921.071242106</c:v>
                </c:pt>
                <c:pt idx="10">
                  <c:v>108763.9518031987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3A25-428D-ABF9-4E31B4B628D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42"/>
        <c:overlap val="100"/>
        <c:axId val="159316992"/>
        <c:axId val="159322880"/>
      </c:barChart>
      <c:catAx>
        <c:axId val="159316992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crossAx val="159322880"/>
        <c:crosses val="autoZero"/>
        <c:auto val="1"/>
        <c:lblAlgn val="ctr"/>
        <c:lblOffset val="100"/>
        <c:noMultiLvlLbl val="0"/>
      </c:catAx>
      <c:valAx>
        <c:axId val="159322880"/>
        <c:scaling>
          <c:orientation val="minMax"/>
          <c:min val="0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 b="0">
                    <a:latin typeface="+mj-lt"/>
                  </a:defRPr>
                </a:pPr>
                <a:r>
                  <a:rPr lang="en-US" b="0">
                    <a:latin typeface="+mj-lt"/>
                  </a:rPr>
                  <a:t>MWh</a:t>
                </a:r>
              </a:p>
            </c:rich>
          </c:tx>
          <c:overlay val="0"/>
        </c:title>
        <c:numFmt formatCode="_ * #,##0_ ;_ * \-#,##0_ ;_ * &quot;-&quot;??_ ;_ @_ " sourceLinked="1"/>
        <c:majorTickMark val="none"/>
        <c:minorTickMark val="none"/>
        <c:tickLblPos val="nextTo"/>
        <c:crossAx val="159316992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>
          <a:latin typeface="Adobe Garamond Pro" pitchFamily="18" charset="0"/>
        </a:defRPr>
      </a:pPr>
      <a:endParaRPr lang="da-DK"/>
    </a:p>
  </c:txPr>
  <c:externalData r:id="rId1">
    <c:autoUpdate val="0"/>
  </c:externalData>
  <c:userShapes r:id="rId2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a-DK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>
                <a:latin typeface="Frutiger LT Std 45 Light" pitchFamily="34" charset="0"/>
              </a:defRPr>
            </a:pPr>
            <a:r>
              <a:rPr lang="da-DK" sz="1800" b="1" i="0" baseline="0">
                <a:effectLst/>
                <a:latin typeface="Frutiger LT Std 45 Light" pitchFamily="34" charset="0"/>
              </a:rPr>
              <a:t>KU's  affaldsfraktioner</a:t>
            </a:r>
            <a:endParaRPr lang="da-DK">
              <a:effectLst/>
              <a:latin typeface="Frutiger LT Std 45 Light" pitchFamily="34" charset="0"/>
            </a:endParaRPr>
          </a:p>
        </c:rich>
      </c:tx>
      <c:overlay val="0"/>
    </c:title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B!$A$10</c:f>
              <c:strCache>
                <c:ptCount val="1"/>
                <c:pt idx="0">
                  <c:v>Forbrænding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>
                    <a:solidFill>
                      <a:srgbClr val="000000"/>
                    </a:solidFill>
                  </a:defRPr>
                </a:pPr>
                <a:endParaRPr lang="da-DK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B!$B$2:$F$2</c:f>
              <c:numCache>
                <c:formatCode>@</c:formatCode>
                <c:ptCount val="5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</c:numCache>
            </c:numRef>
          </c:cat>
          <c:val>
            <c:numRef>
              <c:f>B!$B$10:$F$10</c:f>
              <c:numCache>
                <c:formatCode>0%</c:formatCode>
                <c:ptCount val="5"/>
                <c:pt idx="0">
                  <c:v>0.586243733900221</c:v>
                </c:pt>
                <c:pt idx="1">
                  <c:v>0.57854067686126398</c:v>
                </c:pt>
                <c:pt idx="2">
                  <c:v>0.59089012170233501</c:v>
                </c:pt>
                <c:pt idx="3">
                  <c:v>0.60613577075915004</c:v>
                </c:pt>
                <c:pt idx="4">
                  <c:v>0.568200833701896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7082-4CB4-B332-8BD8BEBF3FEF}"/>
            </c:ext>
          </c:extLst>
        </c:ser>
        <c:ser>
          <c:idx val="1"/>
          <c:order val="1"/>
          <c:tx>
            <c:strRef>
              <c:f>B!$A$11</c:f>
              <c:strCache>
                <c:ptCount val="1"/>
                <c:pt idx="0">
                  <c:v>Specialbehandling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>
                    <a:solidFill>
                      <a:srgbClr val="000000"/>
                    </a:solidFill>
                  </a:defRPr>
                </a:pPr>
                <a:endParaRPr lang="da-DK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B!$B$2:$F$2</c:f>
              <c:numCache>
                <c:formatCode>@</c:formatCode>
                <c:ptCount val="5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</c:numCache>
            </c:numRef>
          </c:cat>
          <c:val>
            <c:numRef>
              <c:f>B!$B$11:$F$11</c:f>
              <c:numCache>
                <c:formatCode>0%</c:formatCode>
                <c:ptCount val="5"/>
                <c:pt idx="0">
                  <c:v>7.4976501685479105E-2</c:v>
                </c:pt>
                <c:pt idx="1">
                  <c:v>7.3148733054054907E-2</c:v>
                </c:pt>
                <c:pt idx="2">
                  <c:v>7.9658940027107203E-2</c:v>
                </c:pt>
                <c:pt idx="3">
                  <c:v>0.100452418221236</c:v>
                </c:pt>
                <c:pt idx="4">
                  <c:v>0.12997706646197199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7082-4CB4-B332-8BD8BEBF3FEF}"/>
            </c:ext>
          </c:extLst>
        </c:ser>
        <c:ser>
          <c:idx val="2"/>
          <c:order val="2"/>
          <c:tx>
            <c:strRef>
              <c:f>B!$A$12</c:f>
              <c:strCache>
                <c:ptCount val="1"/>
                <c:pt idx="0">
                  <c:v>Deponi</c:v>
                </c:pt>
              </c:strCache>
            </c:strRef>
          </c:tx>
          <c:invertIfNegative val="0"/>
          <c:dLbls>
            <c:dLbl>
              <c:idx val="4"/>
              <c:numFmt formatCode="0.0%" sourceLinked="0"/>
              <c:spPr/>
              <c:txPr>
                <a:bodyPr/>
                <a:lstStyle/>
                <a:p>
                  <a:pPr>
                    <a:defRPr>
                      <a:solidFill>
                        <a:srgbClr val="000000"/>
                      </a:solidFill>
                    </a:defRPr>
                  </a:pPr>
                  <a:endParaRPr lang="da-DK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>
                    <a:solidFill>
                      <a:srgbClr val="000000"/>
                    </a:solidFill>
                  </a:defRPr>
                </a:pPr>
                <a:endParaRPr lang="da-DK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B!$B$2:$F$2</c:f>
              <c:numCache>
                <c:formatCode>@</c:formatCode>
                <c:ptCount val="5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</c:numCache>
            </c:numRef>
          </c:cat>
          <c:val>
            <c:numRef>
              <c:f>B!$B$12:$F$12</c:f>
              <c:numCache>
                <c:formatCode>0%</c:formatCode>
                <c:ptCount val="5"/>
                <c:pt idx="0">
                  <c:v>1.1536520069563801E-2</c:v>
                </c:pt>
                <c:pt idx="1">
                  <c:v>1.82481665048288E-2</c:v>
                </c:pt>
                <c:pt idx="2">
                  <c:v>7.5339758186289598E-3</c:v>
                </c:pt>
                <c:pt idx="3">
                  <c:v>1.2537984986775001E-2</c:v>
                </c:pt>
                <c:pt idx="4">
                  <c:v>2.0007011052870401E-3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7082-4CB4-B332-8BD8BEBF3FEF}"/>
            </c:ext>
          </c:extLst>
        </c:ser>
        <c:ser>
          <c:idx val="3"/>
          <c:order val="3"/>
          <c:tx>
            <c:strRef>
              <c:f>B!$A$13</c:f>
              <c:strCache>
                <c:ptCount val="1"/>
                <c:pt idx="0">
                  <c:v>Genanvendelse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>
                    <a:solidFill>
                      <a:srgbClr val="000000"/>
                    </a:solidFill>
                  </a:defRPr>
                </a:pPr>
                <a:endParaRPr lang="da-DK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B!$B$2:$F$2</c:f>
              <c:numCache>
                <c:formatCode>@</c:formatCode>
                <c:ptCount val="5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</c:numCache>
            </c:numRef>
          </c:cat>
          <c:val>
            <c:numRef>
              <c:f>B!$B$13:$F$13</c:f>
              <c:numCache>
                <c:formatCode>0%</c:formatCode>
                <c:ptCount val="5"/>
                <c:pt idx="0">
                  <c:v>0.32724266771843002</c:v>
                </c:pt>
                <c:pt idx="1">
                  <c:v>0.330062105968562</c:v>
                </c:pt>
                <c:pt idx="2">
                  <c:v>0.32191696245192902</c:v>
                </c:pt>
                <c:pt idx="3">
                  <c:v>0.28059717146561097</c:v>
                </c:pt>
                <c:pt idx="4">
                  <c:v>0.29982139873084501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7082-4CB4-B332-8BD8BEBF3FEF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95"/>
        <c:overlap val="100"/>
        <c:axId val="159680768"/>
        <c:axId val="159690752"/>
      </c:barChart>
      <c:catAx>
        <c:axId val="159680768"/>
        <c:scaling>
          <c:orientation val="minMax"/>
        </c:scaling>
        <c:delete val="0"/>
        <c:axPos val="b"/>
        <c:numFmt formatCode="@" sourceLinked="1"/>
        <c:majorTickMark val="none"/>
        <c:minorTickMark val="none"/>
        <c:tickLblPos val="nextTo"/>
        <c:crossAx val="159690752"/>
        <c:crosses val="autoZero"/>
        <c:auto val="1"/>
        <c:lblAlgn val="ctr"/>
        <c:lblOffset val="100"/>
        <c:noMultiLvlLbl val="0"/>
      </c:catAx>
      <c:valAx>
        <c:axId val="159690752"/>
        <c:scaling>
          <c:orientation val="minMax"/>
          <c:max val="1"/>
        </c:scaling>
        <c:delete val="0"/>
        <c:axPos val="l"/>
        <c:numFmt formatCode="0%" sourceLinked="1"/>
        <c:majorTickMark val="out"/>
        <c:minorTickMark val="none"/>
        <c:tickLblPos val="nextTo"/>
        <c:crossAx val="159680768"/>
        <c:crosses val="autoZero"/>
        <c:crossBetween val="between"/>
      </c:valAx>
    </c:plotArea>
    <c:legend>
      <c:legendPos val="t"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a-DK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hart>
    <c:title>
      <c:tx>
        <c:rich>
          <a:bodyPr rot="0" vert="horz"/>
          <a:lstStyle/>
          <a:p>
            <a:pPr>
              <a:defRPr sz="1400"/>
            </a:pPr>
            <a:r>
              <a:rPr lang="en-US" sz="1400"/>
              <a:t>Vandforbrug pr. årsværk </a:t>
            </a:r>
            <a:r>
              <a:rPr lang="en-US" sz="1400" b="1" i="0" u="none" strike="noStrike" baseline="0">
                <a:effectLst/>
              </a:rPr>
              <a:t>(m</a:t>
            </a:r>
            <a:r>
              <a:rPr lang="en-US" sz="1400" b="1" i="0" u="none" strike="noStrike" baseline="30000">
                <a:effectLst/>
              </a:rPr>
              <a:t>3</a:t>
            </a:r>
            <a:r>
              <a:rPr lang="en-US" sz="1400" b="1" i="0" u="none" strike="noStrike" baseline="0">
                <a:effectLst/>
              </a:rPr>
              <a:t>), 2006-2016</a:t>
            </a:r>
            <a:endParaRPr lang="en-US" sz="1400"/>
          </a:p>
        </c:rich>
      </c:tx>
      <c:layout>
        <c:manualLayout>
          <c:xMode val="edge"/>
          <c:yMode val="edge"/>
          <c:x val="0.11835925854479799"/>
          <c:y val="2.4188671638782501E-2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'Udvikling i vandforbrug'!$A$37</c:f>
              <c:strCache>
                <c:ptCount val="1"/>
                <c:pt idx="0">
                  <c:v>Vandforbrug uden lejere pr. årsværk</c:v>
                </c:pt>
              </c:strCache>
            </c:strRef>
          </c:tx>
          <c:spPr>
            <a:solidFill>
              <a:schemeClr val="accent5">
                <a:shade val="76000"/>
              </a:schemeClr>
            </a:solidFill>
            <a:ln>
              <a:noFill/>
            </a:ln>
            <a:effectLst/>
          </c:spPr>
          <c:invertIfNegative val="0"/>
          <c:cat>
            <c:numRef>
              <c:f>'Udvikling i vandforbrug'!$B$38:$L$38</c:f>
              <c:numCache>
                <c:formatCode>General</c:formatCode>
                <c:ptCount val="11"/>
                <c:pt idx="0">
                  <c:v>2006</c:v>
                </c:pt>
                <c:pt idx="1">
                  <c:v>2007</c:v>
                </c:pt>
                <c:pt idx="2">
                  <c:v>2008</c:v>
                </c:pt>
                <c:pt idx="3">
                  <c:v>2009</c:v>
                </c:pt>
                <c:pt idx="4">
                  <c:v>2010</c:v>
                </c:pt>
                <c:pt idx="5">
                  <c:v>2011</c:v>
                </c:pt>
                <c:pt idx="6">
                  <c:v>2012</c:v>
                </c:pt>
                <c:pt idx="7">
                  <c:v>2013</c:v>
                </c:pt>
                <c:pt idx="8">
                  <c:v>2014</c:v>
                </c:pt>
                <c:pt idx="9">
                  <c:v>2015</c:v>
                </c:pt>
                <c:pt idx="10">
                  <c:v>2016</c:v>
                </c:pt>
              </c:numCache>
            </c:numRef>
          </c:cat>
          <c:val>
            <c:numRef>
              <c:f>'Udvikling i vandforbrug'!$B$43:$L$43</c:f>
              <c:numCache>
                <c:formatCode>#,##0.0</c:formatCode>
                <c:ptCount val="11"/>
                <c:pt idx="0">
                  <c:v>7.621115847778106</c:v>
                </c:pt>
                <c:pt idx="1">
                  <c:v>8.3125737902865549</c:v>
                </c:pt>
                <c:pt idx="2">
                  <c:v>8.0558101287431167</c:v>
                </c:pt>
                <c:pt idx="3">
                  <c:v>7.6052351567185434</c:v>
                </c:pt>
                <c:pt idx="4">
                  <c:v>6.7707648897552177</c:v>
                </c:pt>
                <c:pt idx="5">
                  <c:v>6.7548346774689332</c:v>
                </c:pt>
                <c:pt idx="6">
                  <c:v>6.6174807315868014</c:v>
                </c:pt>
                <c:pt idx="7">
                  <c:v>6.1082210383559801</c:v>
                </c:pt>
                <c:pt idx="8">
                  <c:v>5.9084656123102706</c:v>
                </c:pt>
                <c:pt idx="9">
                  <c:v>5.8056054354808957</c:v>
                </c:pt>
                <c:pt idx="10">
                  <c:v>5.8434628020959094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FB77-48EC-80C8-94F966E20A2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5"/>
        <c:overlap val="-25"/>
        <c:axId val="173458176"/>
        <c:axId val="173459712"/>
      </c:barChart>
      <c:lineChart>
        <c:grouping val="standard"/>
        <c:varyColors val="0"/>
        <c:ser>
          <c:idx val="1"/>
          <c:order val="1"/>
          <c:tx>
            <c:strRef>
              <c:f>'Udvikling i vandforbrug'!$A$6</c:f>
              <c:strCache>
                <c:ptCount val="1"/>
                <c:pt idx="0">
                  <c:v>Grøn Campus 2020 målsætning vand</c:v>
                </c:pt>
              </c:strCache>
            </c:strRef>
          </c:tx>
          <c:spPr>
            <a:ln w="28575" cap="rnd" cmpd="sng" algn="ctr">
              <a:solidFill>
                <a:schemeClr val="tx2">
                  <a:lumMod val="75000"/>
                </a:schemeClr>
              </a:solidFill>
              <a:prstDash val="solid"/>
              <a:round/>
            </a:ln>
            <a:effectLst/>
          </c:spPr>
          <c:marker>
            <c:symbol val="none"/>
          </c:marker>
          <c:val>
            <c:numRef>
              <c:f>'Udvikling i vandforbrug'!$B$8:$L$8</c:f>
              <c:numCache>
                <c:formatCode>General</c:formatCode>
                <c:ptCount val="11"/>
                <c:pt idx="6" formatCode="_ * #,##0.0_ ;_ * \-#,##0.0_ ;_ * &quot;-&quot;?_ ;_ @_ ">
                  <c:v>4.76</c:v>
                </c:pt>
                <c:pt idx="7" formatCode="_ * #,##0.0_ ;_ * \-#,##0.0_ ;_ * &quot;-&quot;?_ ;_ @_ ">
                  <c:v>4.76</c:v>
                </c:pt>
                <c:pt idx="8" formatCode="_ * #,##0.0_ ;_ * \-#,##0.0_ ;_ * &quot;-&quot;?_ ;_ @_ ">
                  <c:v>4.76</c:v>
                </c:pt>
                <c:pt idx="9" formatCode="_ * #,##0.0_ ;_ * \-#,##0.0_ ;_ * &quot;-&quot;?_ ;_ @_ ">
                  <c:v>4.76</c:v>
                </c:pt>
                <c:pt idx="10" formatCode="_ * #,##0.0_ ;_ * \-#,##0.0_ ;_ * &quot;-&quot;?_ ;_ @_ ">
                  <c:v>4.76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FB77-48EC-80C8-94F966E20A2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73458176"/>
        <c:axId val="173459712"/>
      </c:lineChart>
      <c:catAx>
        <c:axId val="1734581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tint val="75000"/>
                <a:shade val="95000"/>
                <a:satMod val="105000"/>
              </a:schemeClr>
            </a:solidFill>
            <a:prstDash val="solid"/>
            <a:round/>
          </a:ln>
          <a:effectLst/>
        </c:spPr>
        <c:txPr>
          <a:bodyPr rot="-60000000" vert="horz"/>
          <a:lstStyle/>
          <a:p>
            <a:pPr>
              <a:defRPr/>
            </a:pPr>
            <a:endParaRPr lang="da-DK"/>
          </a:p>
        </c:txPr>
        <c:crossAx val="173459712"/>
        <c:crosses val="autoZero"/>
        <c:auto val="1"/>
        <c:lblAlgn val="ctr"/>
        <c:lblOffset val="100"/>
        <c:noMultiLvlLbl val="0"/>
      </c:catAx>
      <c:valAx>
        <c:axId val="173459712"/>
        <c:scaling>
          <c:orientation val="minMax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tint val="75000"/>
                  <a:shade val="95000"/>
                  <a:satMod val="105000"/>
                </a:schemeClr>
              </a:solidFill>
              <a:prstDash val="solid"/>
              <a:round/>
            </a:ln>
            <a:effectLst/>
          </c:spPr>
        </c:majorGridlines>
        <c:numFmt formatCode="#,##0.0" sourceLinked="1"/>
        <c:majorTickMark val="none"/>
        <c:minorTickMark val="none"/>
        <c:tickLblPos val="nextTo"/>
        <c:spPr>
          <a:noFill/>
          <a:ln w="9525" cap="flat" cmpd="sng" algn="ctr">
            <a:noFill/>
            <a:prstDash val="solid"/>
            <a:round/>
          </a:ln>
          <a:effectLst/>
        </c:spPr>
        <c:txPr>
          <a:bodyPr rot="-60000000" vert="horz"/>
          <a:lstStyle/>
          <a:p>
            <a:pPr>
              <a:defRPr/>
            </a:pPr>
            <a:endParaRPr lang="da-DK"/>
          </a:p>
        </c:txPr>
        <c:crossAx val="173458176"/>
        <c:crosses val="autoZero"/>
        <c:crossBetween val="between"/>
      </c:valAx>
      <c:spPr>
        <a:solidFill>
          <a:schemeClr val="bg1"/>
        </a:solidFill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vert="horz"/>
        <a:lstStyle/>
        <a:p>
          <a:pPr>
            <a:defRPr/>
          </a:pPr>
          <a:endParaRPr lang="da-DK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tint val="75000"/>
          <a:shade val="95000"/>
          <a:satMod val="105000"/>
        </a:schemeClr>
      </a:solidFill>
      <a:prstDash val="solid"/>
      <a:round/>
    </a:ln>
    <a:effectLst/>
  </c:spPr>
  <c:txPr>
    <a:bodyPr/>
    <a:lstStyle/>
    <a:p>
      <a:pPr>
        <a:defRPr>
          <a:latin typeface="Frutiger LT Std 45 Light" pitchFamily="34" charset="0"/>
        </a:defRPr>
      </a:pPr>
      <a:endParaRPr lang="da-DK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107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 mods="ignoreCSTransforms">
      <cs:styleClr val="0">
        <a:shade val="25000"/>
      </cs:styl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 mods="ignoreCSTransforms">
      <cs:styleClr val="0">
        <a:tint val="25000"/>
      </cs:styl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103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 mods="ignoreCSTransforms">
      <cs:styleClr val="0">
        <a:shade val="25000"/>
      </cs:styl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 mods="ignoreCSTransforms">
      <cs:styleClr val="0">
        <a:tint val="25000"/>
      </cs:styl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46159F7-7A7A-4E16-ACB3-8E3D58D3C309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5BA516CC-C0DC-4C4A-AA13-41BE2D2FF297}">
      <dgm:prSet phldrT="[Tekst]" custT="1">
        <dgm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dgm:style>
      </dgm:prSet>
      <dgm:spPr>
        <a:ln>
          <a:noFill/>
        </a:ln>
      </dgm:spPr>
      <dgm:t>
        <a:bodyPr/>
        <a:lstStyle/>
        <a:p>
          <a:pPr algn="l"/>
          <a:r>
            <a:rPr lang="da-DK" sz="1100" b="1" dirty="0" smtClean="0">
              <a:solidFill>
                <a:srgbClr val="000000"/>
              </a:solidFill>
              <a:latin typeface="Frutiger LT Std 45 Light" pitchFamily="34" charset="0"/>
            </a:rPr>
            <a:t>CO2 og klima</a:t>
          </a:r>
          <a:endParaRPr lang="en-GB" sz="1100" b="1" dirty="0">
            <a:solidFill>
              <a:srgbClr val="000000"/>
            </a:solidFill>
            <a:latin typeface="Frutiger LT Std 45 Light" pitchFamily="34" charset="0"/>
          </a:endParaRPr>
        </a:p>
      </dgm:t>
    </dgm:pt>
    <dgm:pt modelId="{1F0F5114-8E91-4E3B-9D41-034B4DC1AF07}" type="parTrans" cxnId="{34A28D4F-F31A-4D87-82EF-64A8D7F854B2}">
      <dgm:prSet/>
      <dgm:spPr/>
      <dgm:t>
        <a:bodyPr/>
        <a:lstStyle/>
        <a:p>
          <a:endParaRPr lang="en-GB">
            <a:solidFill>
              <a:srgbClr val="000000"/>
            </a:solidFill>
            <a:latin typeface="Frutiger LT Std 45 Light" pitchFamily="34" charset="0"/>
          </a:endParaRPr>
        </a:p>
      </dgm:t>
    </dgm:pt>
    <dgm:pt modelId="{FB9DF9D0-B74F-47CC-B508-65F120E02C63}" type="sibTrans" cxnId="{34A28D4F-F31A-4D87-82EF-64A8D7F854B2}">
      <dgm:prSet/>
      <dgm:spPr/>
      <dgm:t>
        <a:bodyPr/>
        <a:lstStyle/>
        <a:p>
          <a:endParaRPr lang="en-GB">
            <a:solidFill>
              <a:srgbClr val="000000"/>
            </a:solidFill>
            <a:latin typeface="Frutiger LT Std 45 Light" pitchFamily="34" charset="0"/>
          </a:endParaRPr>
        </a:p>
      </dgm:t>
    </dgm:pt>
    <dgm:pt modelId="{248D8A41-5D24-46C0-BCC9-E03657169CA5}">
      <dgm:prSet phldrT="[Tekst]" custT="1">
        <dgm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dgm:style>
      </dgm:prSet>
      <dgm:spPr>
        <a:ln>
          <a:noFill/>
        </a:ln>
      </dgm:spPr>
      <dgm:t>
        <a:bodyPr/>
        <a:lstStyle/>
        <a:p>
          <a:r>
            <a:rPr lang="da-DK" sz="1200" b="1" dirty="0" smtClean="0">
              <a:solidFill>
                <a:srgbClr val="000000"/>
              </a:solidFill>
              <a:latin typeface="Frutiger LT Std 45 Light" pitchFamily="34" charset="0"/>
            </a:rPr>
            <a:t>Energieffektivitet</a:t>
          </a:r>
          <a:endParaRPr lang="en-GB" sz="1200" b="1" dirty="0">
            <a:solidFill>
              <a:srgbClr val="000000"/>
            </a:solidFill>
            <a:latin typeface="Frutiger LT Std 45 Light" pitchFamily="34" charset="0"/>
          </a:endParaRPr>
        </a:p>
      </dgm:t>
    </dgm:pt>
    <dgm:pt modelId="{16B9150D-C6A4-40FB-AEBD-5FF8EF7A26D7}" type="parTrans" cxnId="{98B4985D-8B11-4FF6-A9E7-C14637E7B8D2}">
      <dgm:prSet/>
      <dgm:spPr/>
      <dgm:t>
        <a:bodyPr/>
        <a:lstStyle/>
        <a:p>
          <a:endParaRPr lang="en-GB">
            <a:solidFill>
              <a:srgbClr val="000000"/>
            </a:solidFill>
            <a:latin typeface="Frutiger LT Std 45 Light" pitchFamily="34" charset="0"/>
          </a:endParaRPr>
        </a:p>
      </dgm:t>
    </dgm:pt>
    <dgm:pt modelId="{F32BAF72-9722-4CB3-91B3-7637D7D8047A}" type="sibTrans" cxnId="{98B4985D-8B11-4FF6-A9E7-C14637E7B8D2}">
      <dgm:prSet/>
      <dgm:spPr/>
      <dgm:t>
        <a:bodyPr/>
        <a:lstStyle/>
        <a:p>
          <a:endParaRPr lang="en-GB">
            <a:solidFill>
              <a:srgbClr val="000000"/>
            </a:solidFill>
            <a:latin typeface="Frutiger LT Std 45 Light" pitchFamily="34" charset="0"/>
          </a:endParaRPr>
        </a:p>
      </dgm:t>
    </dgm:pt>
    <dgm:pt modelId="{4B089BF7-0FC7-4295-85B8-FA0F638B67CE}">
      <dgm:prSet phldrT="[Tekst]" custT="1">
        <dgm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dgm:style>
      </dgm:prSet>
      <dgm:spPr>
        <a:noFill/>
        <a:ln>
          <a:noFill/>
        </a:ln>
      </dgm:spPr>
      <dgm:t>
        <a:bodyPr/>
        <a:lstStyle/>
        <a:p>
          <a:r>
            <a:rPr lang="da-DK" sz="1200" b="1" dirty="0" smtClean="0">
              <a:solidFill>
                <a:srgbClr val="000000"/>
              </a:solidFill>
              <a:latin typeface="Frutiger LT Std 45 Light" pitchFamily="34" charset="0"/>
            </a:rPr>
            <a:t>Ressourceeffektivitet</a:t>
          </a:r>
          <a:endParaRPr lang="en-GB" sz="1200" b="1" dirty="0">
            <a:solidFill>
              <a:srgbClr val="000000"/>
            </a:solidFill>
            <a:latin typeface="Frutiger LT Std 45 Light" pitchFamily="34" charset="0"/>
          </a:endParaRPr>
        </a:p>
      </dgm:t>
    </dgm:pt>
    <dgm:pt modelId="{4FA8F232-07B3-4AB4-AA54-DAE0A2628CD3}" type="parTrans" cxnId="{437DCCED-5B90-4544-A1A3-E94F070115C8}">
      <dgm:prSet/>
      <dgm:spPr/>
      <dgm:t>
        <a:bodyPr/>
        <a:lstStyle/>
        <a:p>
          <a:endParaRPr lang="en-GB">
            <a:solidFill>
              <a:srgbClr val="000000"/>
            </a:solidFill>
            <a:latin typeface="Frutiger LT Std 45 Light" pitchFamily="34" charset="0"/>
          </a:endParaRPr>
        </a:p>
      </dgm:t>
    </dgm:pt>
    <dgm:pt modelId="{AAF25DAF-34A0-4012-A0C9-D26E3EA831D1}" type="sibTrans" cxnId="{437DCCED-5B90-4544-A1A3-E94F070115C8}">
      <dgm:prSet/>
      <dgm:spPr/>
      <dgm:t>
        <a:bodyPr/>
        <a:lstStyle/>
        <a:p>
          <a:endParaRPr lang="en-GB">
            <a:solidFill>
              <a:srgbClr val="000000"/>
            </a:solidFill>
            <a:latin typeface="Frutiger LT Std 45 Light" pitchFamily="34" charset="0"/>
          </a:endParaRPr>
        </a:p>
      </dgm:t>
    </dgm:pt>
    <dgm:pt modelId="{4C0DED1B-0973-4D8D-BFC5-F180B15D026D}">
      <dgm:prSet>
        <dgm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dgm:style>
      </dgm:prSet>
      <dgm:spPr>
        <a:noFill/>
        <a:ln>
          <a:noFill/>
        </a:ln>
      </dgm:spPr>
      <dgm:t>
        <a:bodyPr/>
        <a:lstStyle/>
        <a:p>
          <a:r>
            <a:rPr lang="da-DK" altLang="da-DK" b="1" dirty="0" smtClean="0">
              <a:solidFill>
                <a:srgbClr val="000000"/>
              </a:solidFill>
              <a:latin typeface="Frutiger LT Std 45 Light" pitchFamily="34" charset="0"/>
            </a:rPr>
            <a:t>65% reduktion pr. årsværk</a:t>
          </a:r>
          <a:endParaRPr lang="en-GB" b="1" dirty="0">
            <a:solidFill>
              <a:srgbClr val="000000"/>
            </a:solidFill>
            <a:latin typeface="Frutiger LT Std 45 Light" pitchFamily="34" charset="0"/>
          </a:endParaRPr>
        </a:p>
      </dgm:t>
    </dgm:pt>
    <dgm:pt modelId="{DE8D91EB-0E36-45BF-926E-6FEE6EC8818A}" type="parTrans" cxnId="{867745AD-5459-4BE7-8FA3-15E756CDA83E}">
      <dgm:prSet/>
      <dgm:spPr/>
      <dgm:t>
        <a:bodyPr/>
        <a:lstStyle/>
        <a:p>
          <a:endParaRPr lang="en-GB">
            <a:solidFill>
              <a:srgbClr val="000000"/>
            </a:solidFill>
            <a:latin typeface="Frutiger LT Std 45 Light" pitchFamily="34" charset="0"/>
          </a:endParaRPr>
        </a:p>
      </dgm:t>
    </dgm:pt>
    <dgm:pt modelId="{DADFF673-8F91-43CD-A9D1-1690EEA6B970}" type="sibTrans" cxnId="{867745AD-5459-4BE7-8FA3-15E756CDA83E}">
      <dgm:prSet/>
      <dgm:spPr/>
      <dgm:t>
        <a:bodyPr/>
        <a:lstStyle/>
        <a:p>
          <a:endParaRPr lang="en-GB">
            <a:solidFill>
              <a:srgbClr val="000000"/>
            </a:solidFill>
            <a:latin typeface="Frutiger LT Std 45 Light" pitchFamily="34" charset="0"/>
          </a:endParaRPr>
        </a:p>
      </dgm:t>
    </dgm:pt>
    <dgm:pt modelId="{63AC4596-27BF-462B-9923-C46513387B86}">
      <dgm:prSet phldrT="[Tekst]" custT="1">
        <dgm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dgm:style>
      </dgm:prSet>
      <dgm:spPr>
        <a:noFill/>
        <a:ln>
          <a:noFill/>
        </a:ln>
      </dgm:spPr>
      <dgm:t>
        <a:bodyPr/>
        <a:lstStyle/>
        <a:p>
          <a:r>
            <a:rPr lang="da-DK" sz="1100" b="1" dirty="0" smtClean="0">
              <a:solidFill>
                <a:srgbClr val="000000"/>
              </a:solidFill>
              <a:latin typeface="Frutiger LT Std 45 Light" pitchFamily="34" charset="0"/>
            </a:rPr>
            <a:t>Kemikalier</a:t>
          </a:r>
          <a:endParaRPr lang="en-GB" sz="1100" b="1" dirty="0">
            <a:solidFill>
              <a:srgbClr val="000000"/>
            </a:solidFill>
            <a:latin typeface="Frutiger LT Std 45 Light" pitchFamily="34" charset="0"/>
          </a:endParaRPr>
        </a:p>
      </dgm:t>
    </dgm:pt>
    <dgm:pt modelId="{4CA56687-03F2-450F-9C97-C114A64C0AA3}" type="parTrans" cxnId="{5C459682-08E3-4D80-8861-E5DCD43C9582}">
      <dgm:prSet/>
      <dgm:spPr/>
      <dgm:t>
        <a:bodyPr/>
        <a:lstStyle/>
        <a:p>
          <a:endParaRPr lang="en-GB">
            <a:solidFill>
              <a:srgbClr val="000000"/>
            </a:solidFill>
            <a:latin typeface="Frutiger LT Std 45 Light" pitchFamily="34" charset="0"/>
          </a:endParaRPr>
        </a:p>
      </dgm:t>
    </dgm:pt>
    <dgm:pt modelId="{D5A59ABC-4497-4883-87BC-961DFDA0872C}" type="sibTrans" cxnId="{5C459682-08E3-4D80-8861-E5DCD43C9582}">
      <dgm:prSet/>
      <dgm:spPr/>
      <dgm:t>
        <a:bodyPr/>
        <a:lstStyle/>
        <a:p>
          <a:endParaRPr lang="en-GB">
            <a:solidFill>
              <a:srgbClr val="000000"/>
            </a:solidFill>
            <a:latin typeface="Frutiger LT Std 45 Light" pitchFamily="34" charset="0"/>
          </a:endParaRPr>
        </a:p>
      </dgm:t>
    </dgm:pt>
    <dgm:pt modelId="{AE8132B8-0732-4A58-9DC1-A84A7CA838B7}">
      <dgm:prSet phldrT="[Tekst]" custT="1">
        <dgm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dgm:style>
      </dgm:prSet>
      <dgm:spPr>
        <a:noFill/>
        <a:ln>
          <a:noFill/>
        </a:ln>
      </dgm:spPr>
      <dgm:t>
        <a:bodyPr/>
        <a:lstStyle/>
        <a:p>
          <a:r>
            <a:rPr lang="da-DK" sz="1100" b="1" dirty="0" smtClean="0">
              <a:solidFill>
                <a:srgbClr val="000000"/>
              </a:solidFill>
              <a:latin typeface="Frutiger LT Std 45 Light" pitchFamily="34" charset="0"/>
            </a:rPr>
            <a:t>Organisation &amp; Adfærd</a:t>
          </a:r>
          <a:endParaRPr lang="en-GB" sz="1100" b="1" dirty="0">
            <a:solidFill>
              <a:srgbClr val="000000"/>
            </a:solidFill>
            <a:latin typeface="Frutiger LT Std 45 Light" pitchFamily="34" charset="0"/>
          </a:endParaRPr>
        </a:p>
      </dgm:t>
    </dgm:pt>
    <dgm:pt modelId="{5B92E218-84AD-4EDC-8616-D8BD7177EC5C}" type="parTrans" cxnId="{18578A83-AB9F-4F75-99CF-8F065927E654}">
      <dgm:prSet/>
      <dgm:spPr/>
      <dgm:t>
        <a:bodyPr/>
        <a:lstStyle/>
        <a:p>
          <a:endParaRPr lang="en-GB">
            <a:solidFill>
              <a:srgbClr val="000000"/>
            </a:solidFill>
            <a:latin typeface="Frutiger LT Std 45 Light" pitchFamily="34" charset="0"/>
          </a:endParaRPr>
        </a:p>
      </dgm:t>
    </dgm:pt>
    <dgm:pt modelId="{58565DF1-9BC9-4037-ABA0-D826AEBB5847}" type="sibTrans" cxnId="{18578A83-AB9F-4F75-99CF-8F065927E654}">
      <dgm:prSet/>
      <dgm:spPr/>
      <dgm:t>
        <a:bodyPr/>
        <a:lstStyle/>
        <a:p>
          <a:endParaRPr lang="en-GB">
            <a:solidFill>
              <a:srgbClr val="000000"/>
            </a:solidFill>
            <a:latin typeface="Frutiger LT Std 45 Light" pitchFamily="34" charset="0"/>
          </a:endParaRPr>
        </a:p>
      </dgm:t>
    </dgm:pt>
    <dgm:pt modelId="{E0D7EE42-83A5-41EE-A57E-CF3C5BA50DA1}">
      <dgm:prSet phldrT="[Tekst]" custT="1">
        <dgm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dgm:style>
      </dgm:prSet>
      <dgm:spPr>
        <a:noFill/>
        <a:ln>
          <a:noFill/>
        </a:ln>
      </dgm:spPr>
      <dgm:t>
        <a:bodyPr/>
        <a:lstStyle/>
        <a:p>
          <a:r>
            <a:rPr lang="da-DK" sz="1100" b="1" dirty="0" smtClean="0">
              <a:solidFill>
                <a:srgbClr val="000000"/>
              </a:solidFill>
              <a:latin typeface="Frutiger LT Std 45 Light" pitchFamily="34" charset="0"/>
            </a:rPr>
            <a:t>Campus as a </a:t>
          </a:r>
          <a:r>
            <a:rPr lang="da-DK" sz="1100" b="1" dirty="0" err="1" smtClean="0">
              <a:solidFill>
                <a:srgbClr val="000000"/>
              </a:solidFill>
              <a:latin typeface="Frutiger LT Std 45 Light" pitchFamily="34" charset="0"/>
            </a:rPr>
            <a:t>living</a:t>
          </a:r>
          <a:r>
            <a:rPr lang="da-DK" sz="1100" b="1" dirty="0" smtClean="0">
              <a:solidFill>
                <a:srgbClr val="000000"/>
              </a:solidFill>
              <a:latin typeface="Frutiger LT Std 45 Light" pitchFamily="34" charset="0"/>
            </a:rPr>
            <a:t> lab</a:t>
          </a:r>
          <a:endParaRPr lang="en-GB" sz="1100" b="1" dirty="0">
            <a:solidFill>
              <a:srgbClr val="000000"/>
            </a:solidFill>
            <a:latin typeface="Frutiger LT Std 45 Light" pitchFamily="34" charset="0"/>
          </a:endParaRPr>
        </a:p>
      </dgm:t>
    </dgm:pt>
    <dgm:pt modelId="{42B4D8C3-970A-46B5-9AEC-FE3022182808}" type="parTrans" cxnId="{C7744CB0-A4BA-426C-97AC-2C194DC70B07}">
      <dgm:prSet/>
      <dgm:spPr/>
      <dgm:t>
        <a:bodyPr/>
        <a:lstStyle/>
        <a:p>
          <a:endParaRPr lang="en-GB">
            <a:solidFill>
              <a:srgbClr val="000000"/>
            </a:solidFill>
            <a:latin typeface="Frutiger LT Std 45 Light" pitchFamily="34" charset="0"/>
          </a:endParaRPr>
        </a:p>
      </dgm:t>
    </dgm:pt>
    <dgm:pt modelId="{F2EAF897-DFD0-4904-A84A-6E972B0B23D6}" type="sibTrans" cxnId="{C7744CB0-A4BA-426C-97AC-2C194DC70B07}">
      <dgm:prSet/>
      <dgm:spPr/>
      <dgm:t>
        <a:bodyPr/>
        <a:lstStyle/>
        <a:p>
          <a:endParaRPr lang="en-GB">
            <a:solidFill>
              <a:srgbClr val="000000"/>
            </a:solidFill>
            <a:latin typeface="Frutiger LT Std 45 Light" pitchFamily="34" charset="0"/>
          </a:endParaRPr>
        </a:p>
      </dgm:t>
    </dgm:pt>
    <dgm:pt modelId="{62C2F915-D79A-4844-BC7E-2E78D6B11E23}">
      <dgm:prSet>
        <dgm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dgm:style>
      </dgm:prSet>
      <dgm:spPr>
        <a:noFill/>
        <a:ln>
          <a:noFill/>
        </a:ln>
      </dgm:spPr>
      <dgm:t>
        <a:bodyPr/>
        <a:lstStyle/>
        <a:p>
          <a:r>
            <a:rPr lang="da-DK" altLang="da-DK" dirty="0" smtClean="0">
              <a:solidFill>
                <a:srgbClr val="000000"/>
              </a:solidFill>
              <a:latin typeface="Frutiger LT Std 45 Light" pitchFamily="34" charset="0"/>
            </a:rPr>
            <a:t>Transport: Begrænse væksten i CO2-emissioner til max. 1% pr. år</a:t>
          </a:r>
          <a:endParaRPr lang="en-US" altLang="da-DK" dirty="0" smtClean="0">
            <a:solidFill>
              <a:srgbClr val="000000"/>
            </a:solidFill>
            <a:latin typeface="Frutiger LT Std 45 Light" pitchFamily="34" charset="0"/>
          </a:endParaRPr>
        </a:p>
      </dgm:t>
    </dgm:pt>
    <dgm:pt modelId="{01AFB618-C839-4B33-B408-9370EA94E5EB}" type="parTrans" cxnId="{98BF80DC-2AB3-40D1-9117-6D609201684E}">
      <dgm:prSet/>
      <dgm:spPr/>
      <dgm:t>
        <a:bodyPr/>
        <a:lstStyle/>
        <a:p>
          <a:endParaRPr lang="en-GB">
            <a:solidFill>
              <a:srgbClr val="000000"/>
            </a:solidFill>
            <a:latin typeface="Frutiger LT Std 45 Light" pitchFamily="34" charset="0"/>
          </a:endParaRPr>
        </a:p>
      </dgm:t>
    </dgm:pt>
    <dgm:pt modelId="{5183F160-69BF-429B-8B05-127FD3587125}" type="sibTrans" cxnId="{98BF80DC-2AB3-40D1-9117-6D609201684E}">
      <dgm:prSet/>
      <dgm:spPr/>
      <dgm:t>
        <a:bodyPr/>
        <a:lstStyle/>
        <a:p>
          <a:endParaRPr lang="en-GB">
            <a:solidFill>
              <a:srgbClr val="000000"/>
            </a:solidFill>
            <a:latin typeface="Frutiger LT Std 45 Light" pitchFamily="34" charset="0"/>
          </a:endParaRPr>
        </a:p>
      </dgm:t>
    </dgm:pt>
    <dgm:pt modelId="{A7E167A5-DEBB-482E-BBF7-20C979D55827}">
      <dgm:prSet custT="1">
        <dgm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dgm:style>
      </dgm:prSet>
      <dgm:spPr>
        <a:ln>
          <a:noFill/>
        </a:ln>
      </dgm:spPr>
      <dgm:t>
        <a:bodyPr/>
        <a:lstStyle/>
        <a:p>
          <a:r>
            <a:rPr lang="da-DK" altLang="da-DK" sz="1050" b="1" dirty="0" smtClean="0">
              <a:solidFill>
                <a:srgbClr val="000000"/>
              </a:solidFill>
              <a:latin typeface="Frutiger LT Std 45 Light" pitchFamily="34" charset="0"/>
            </a:rPr>
            <a:t>50% reduktion pr. årsværk</a:t>
          </a:r>
          <a:endParaRPr lang="en-GB" sz="1050" b="1" dirty="0">
            <a:solidFill>
              <a:srgbClr val="000000"/>
            </a:solidFill>
            <a:latin typeface="Frutiger LT Std 45 Light" pitchFamily="34" charset="0"/>
          </a:endParaRPr>
        </a:p>
      </dgm:t>
    </dgm:pt>
    <dgm:pt modelId="{217F8F6E-51F6-4A57-9406-6D0CEB160D19}" type="parTrans" cxnId="{5BCC260A-352A-436B-9BC0-E8ABB845DBFF}">
      <dgm:prSet/>
      <dgm:spPr/>
      <dgm:t>
        <a:bodyPr/>
        <a:lstStyle/>
        <a:p>
          <a:endParaRPr lang="en-GB">
            <a:solidFill>
              <a:srgbClr val="000000"/>
            </a:solidFill>
            <a:latin typeface="Frutiger LT Std 45 Light" pitchFamily="34" charset="0"/>
          </a:endParaRPr>
        </a:p>
      </dgm:t>
    </dgm:pt>
    <dgm:pt modelId="{7BE36F6A-87B8-404A-910F-C04215625469}" type="sibTrans" cxnId="{5BCC260A-352A-436B-9BC0-E8ABB845DBFF}">
      <dgm:prSet/>
      <dgm:spPr/>
      <dgm:t>
        <a:bodyPr/>
        <a:lstStyle/>
        <a:p>
          <a:endParaRPr lang="en-GB">
            <a:solidFill>
              <a:srgbClr val="000000"/>
            </a:solidFill>
            <a:latin typeface="Frutiger LT Std 45 Light" pitchFamily="34" charset="0"/>
          </a:endParaRPr>
        </a:p>
      </dgm:t>
    </dgm:pt>
    <dgm:pt modelId="{4EBA3549-13F8-4DAC-9AD0-FCFB6019CFC4}">
      <dgm:prSet>
        <dgm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dgm:style>
      </dgm:prSet>
      <dgm:spPr>
        <a:noFill/>
        <a:ln>
          <a:noFill/>
        </a:ln>
      </dgm:spPr>
      <dgm:t>
        <a:bodyPr/>
        <a:lstStyle/>
        <a:p>
          <a:r>
            <a:rPr lang="da-DK" dirty="0" smtClean="0">
              <a:solidFill>
                <a:srgbClr val="000000"/>
              </a:solidFill>
              <a:latin typeface="Frutiger LT Std 45 Light" pitchFamily="34" charset="0"/>
            </a:rPr>
            <a:t>Miljø- og energiledelsesorganisation, sikrer at bæredygtighed og ressourceeffektivitet i væsentlige beslutninger og handlinger</a:t>
          </a:r>
          <a:endParaRPr lang="en-GB" dirty="0">
            <a:solidFill>
              <a:srgbClr val="000000"/>
            </a:solidFill>
            <a:latin typeface="Frutiger LT Std 45 Light" pitchFamily="34" charset="0"/>
          </a:endParaRPr>
        </a:p>
      </dgm:t>
    </dgm:pt>
    <dgm:pt modelId="{6ED0DE0B-91D0-4B5A-99B2-9404428E1417}" type="parTrans" cxnId="{30DE839D-A919-4109-A2D9-AB1C2D54AF6A}">
      <dgm:prSet/>
      <dgm:spPr/>
      <dgm:t>
        <a:bodyPr/>
        <a:lstStyle/>
        <a:p>
          <a:endParaRPr lang="en-GB">
            <a:solidFill>
              <a:srgbClr val="000000"/>
            </a:solidFill>
            <a:latin typeface="Frutiger LT Std 45 Light" pitchFamily="34" charset="0"/>
          </a:endParaRPr>
        </a:p>
      </dgm:t>
    </dgm:pt>
    <dgm:pt modelId="{8BC0E8F8-5C9F-43B4-B576-B75400989D30}" type="sibTrans" cxnId="{30DE839D-A919-4109-A2D9-AB1C2D54AF6A}">
      <dgm:prSet/>
      <dgm:spPr/>
      <dgm:t>
        <a:bodyPr/>
        <a:lstStyle/>
        <a:p>
          <a:endParaRPr lang="en-GB">
            <a:solidFill>
              <a:srgbClr val="000000"/>
            </a:solidFill>
            <a:latin typeface="Frutiger LT Std 45 Light" pitchFamily="34" charset="0"/>
          </a:endParaRPr>
        </a:p>
      </dgm:t>
    </dgm:pt>
    <dgm:pt modelId="{CC33C019-04C3-4592-B351-8E20F8A729E4}">
      <dgm:prSet>
        <dgm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dgm:style>
      </dgm:prSet>
      <dgm:spPr>
        <a:noFill/>
        <a:ln>
          <a:noFill/>
        </a:ln>
      </dgm:spPr>
      <dgm:t>
        <a:bodyPr/>
        <a:lstStyle/>
        <a:p>
          <a:r>
            <a:rPr lang="da-DK" dirty="0" smtClean="0">
              <a:solidFill>
                <a:srgbClr val="000000"/>
              </a:solidFill>
              <a:latin typeface="Frutiger LT Std 45 Light" pitchFamily="34" charset="0"/>
            </a:rPr>
            <a:t>9 ud af 10 ansatte og studerende på KU er i 2020 bevidste om, at KU er et af verdens mest bæredygtige universiteter</a:t>
          </a:r>
          <a:endParaRPr lang="en-GB" dirty="0">
            <a:solidFill>
              <a:srgbClr val="000000"/>
            </a:solidFill>
            <a:latin typeface="Frutiger LT Std 45 Light" pitchFamily="34" charset="0"/>
          </a:endParaRPr>
        </a:p>
      </dgm:t>
    </dgm:pt>
    <dgm:pt modelId="{A8619FEA-8937-44D6-8C03-A6F17E65A9CD}" type="parTrans" cxnId="{4D36A3E5-D1C9-4B8C-9190-DEB78F4E6518}">
      <dgm:prSet/>
      <dgm:spPr/>
      <dgm:t>
        <a:bodyPr/>
        <a:lstStyle/>
        <a:p>
          <a:endParaRPr lang="en-GB">
            <a:solidFill>
              <a:srgbClr val="000000"/>
            </a:solidFill>
            <a:latin typeface="Frutiger LT Std 45 Light" pitchFamily="34" charset="0"/>
          </a:endParaRPr>
        </a:p>
      </dgm:t>
    </dgm:pt>
    <dgm:pt modelId="{CAC2CB53-58AE-44A4-9FD8-30CE46427760}" type="sibTrans" cxnId="{4D36A3E5-D1C9-4B8C-9190-DEB78F4E6518}">
      <dgm:prSet/>
      <dgm:spPr/>
      <dgm:t>
        <a:bodyPr/>
        <a:lstStyle/>
        <a:p>
          <a:endParaRPr lang="en-GB">
            <a:solidFill>
              <a:srgbClr val="000000"/>
            </a:solidFill>
            <a:latin typeface="Frutiger LT Std 45 Light" pitchFamily="34" charset="0"/>
          </a:endParaRPr>
        </a:p>
      </dgm:t>
    </dgm:pt>
    <dgm:pt modelId="{F0846CF8-5E15-4C00-A5D7-AEB6EB7C90E6}">
      <dgm:prSet>
        <dgm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dgm:style>
      </dgm:prSet>
      <dgm:spPr>
        <a:noFill/>
        <a:ln>
          <a:noFill/>
        </a:ln>
      </dgm:spPr>
      <dgm:t>
        <a:bodyPr/>
        <a:lstStyle/>
        <a:p>
          <a:r>
            <a:rPr lang="da-DK" dirty="0" smtClean="0">
              <a:solidFill>
                <a:srgbClr val="000000"/>
              </a:solidFill>
              <a:latin typeface="Frutiger LT Std 45 Light" pitchFamily="34" charset="0"/>
            </a:rPr>
            <a:t>Alle ansatte og studerende har mulighed for og motiveres til at praktisere en bæredygtig adfærd i hverdagen på KU</a:t>
          </a:r>
          <a:endParaRPr lang="en-GB" dirty="0">
            <a:solidFill>
              <a:srgbClr val="000000"/>
            </a:solidFill>
            <a:latin typeface="Frutiger LT Std 45 Light" pitchFamily="34" charset="0"/>
          </a:endParaRPr>
        </a:p>
      </dgm:t>
    </dgm:pt>
    <dgm:pt modelId="{34F52305-2E2C-4835-830C-FF28653F8856}" type="parTrans" cxnId="{7FEBE163-4A8A-4657-90D5-7F6A5EC257E4}">
      <dgm:prSet/>
      <dgm:spPr/>
      <dgm:t>
        <a:bodyPr/>
        <a:lstStyle/>
        <a:p>
          <a:endParaRPr lang="en-GB">
            <a:solidFill>
              <a:srgbClr val="000000"/>
            </a:solidFill>
            <a:latin typeface="Frutiger LT Std 45 Light" pitchFamily="34" charset="0"/>
          </a:endParaRPr>
        </a:p>
      </dgm:t>
    </dgm:pt>
    <dgm:pt modelId="{340ABC1B-E225-40BA-93EB-037797865AE1}" type="sibTrans" cxnId="{7FEBE163-4A8A-4657-90D5-7F6A5EC257E4}">
      <dgm:prSet/>
      <dgm:spPr/>
      <dgm:t>
        <a:bodyPr/>
        <a:lstStyle/>
        <a:p>
          <a:endParaRPr lang="en-GB">
            <a:solidFill>
              <a:srgbClr val="000000"/>
            </a:solidFill>
            <a:latin typeface="Frutiger LT Std 45 Light" pitchFamily="34" charset="0"/>
          </a:endParaRPr>
        </a:p>
      </dgm:t>
    </dgm:pt>
    <dgm:pt modelId="{9DF27A75-CAD1-42AE-8573-07C3FF81C718}">
      <dgm:prSet>
        <dgm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dgm:style>
      </dgm:prSet>
      <dgm:spPr>
        <a:noFill/>
        <a:ln>
          <a:noFill/>
        </a:ln>
      </dgm:spPr>
      <dgm:t>
        <a:bodyPr/>
        <a:lstStyle/>
        <a:p>
          <a:r>
            <a:rPr lang="da-DK" dirty="0" smtClean="0">
              <a:solidFill>
                <a:srgbClr val="000000"/>
              </a:solidFill>
              <a:latin typeface="Frutiger LT Std 45 Light" pitchFamily="34" charset="0"/>
            </a:rPr>
            <a:t>Organisation, bygninger og områder stilles til rådighed for egne forskere og studerende til udvikling og demonstration af fremtidens bæredygtige løsninger</a:t>
          </a:r>
          <a:endParaRPr lang="en-GB" dirty="0">
            <a:solidFill>
              <a:srgbClr val="000000"/>
            </a:solidFill>
            <a:latin typeface="Frutiger LT Std 45 Light" pitchFamily="34" charset="0"/>
          </a:endParaRPr>
        </a:p>
      </dgm:t>
    </dgm:pt>
    <dgm:pt modelId="{FFE3AE76-75EF-4F5E-A8E8-F4D60866940D}" type="parTrans" cxnId="{59ED2366-D14E-4649-A92D-E0CC34C80451}">
      <dgm:prSet/>
      <dgm:spPr/>
      <dgm:t>
        <a:bodyPr/>
        <a:lstStyle/>
        <a:p>
          <a:endParaRPr lang="en-GB">
            <a:solidFill>
              <a:srgbClr val="000000"/>
            </a:solidFill>
            <a:latin typeface="Frutiger LT Std 45 Light" pitchFamily="34" charset="0"/>
          </a:endParaRPr>
        </a:p>
      </dgm:t>
    </dgm:pt>
    <dgm:pt modelId="{5103A5BF-7403-4555-ACF4-A34B15D638B3}" type="sibTrans" cxnId="{59ED2366-D14E-4649-A92D-E0CC34C80451}">
      <dgm:prSet/>
      <dgm:spPr/>
      <dgm:t>
        <a:bodyPr/>
        <a:lstStyle/>
        <a:p>
          <a:endParaRPr lang="en-GB">
            <a:solidFill>
              <a:srgbClr val="000000"/>
            </a:solidFill>
            <a:latin typeface="Frutiger LT Std 45 Light" pitchFamily="34" charset="0"/>
          </a:endParaRPr>
        </a:p>
      </dgm:t>
    </dgm:pt>
    <dgm:pt modelId="{007E24C5-CFF5-4945-A76E-A7ECB59A5F26}">
      <dgm:prSet>
        <dgm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dgm:style>
      </dgm:prSet>
      <dgm:spPr>
        <a:noFill/>
        <a:ln>
          <a:noFill/>
        </a:ln>
      </dgm:spPr>
      <dgm:t>
        <a:bodyPr/>
        <a:lstStyle/>
        <a:p>
          <a:r>
            <a:rPr lang="da-DK" dirty="0" smtClean="0">
              <a:solidFill>
                <a:srgbClr val="000000"/>
              </a:solidFill>
              <a:latin typeface="Frutiger LT Std 45 Light" pitchFamily="34" charset="0"/>
            </a:rPr>
            <a:t>KU’s kantiner serverer bæredygtige måltider, udviklet i samspil med den fødevareforskning der foregår på KU</a:t>
          </a:r>
          <a:endParaRPr lang="en-GB" dirty="0">
            <a:solidFill>
              <a:srgbClr val="000000"/>
            </a:solidFill>
            <a:latin typeface="Frutiger LT Std 45 Light" pitchFamily="34" charset="0"/>
          </a:endParaRPr>
        </a:p>
      </dgm:t>
    </dgm:pt>
    <dgm:pt modelId="{1D81DA80-C90F-4D4F-A057-24646B2A4937}" type="parTrans" cxnId="{D91F8F53-962B-45D3-87FF-BBF2D17F5179}">
      <dgm:prSet/>
      <dgm:spPr/>
      <dgm:t>
        <a:bodyPr/>
        <a:lstStyle/>
        <a:p>
          <a:endParaRPr lang="en-GB">
            <a:solidFill>
              <a:srgbClr val="000000"/>
            </a:solidFill>
            <a:latin typeface="Frutiger LT Std 45 Light" pitchFamily="34" charset="0"/>
          </a:endParaRPr>
        </a:p>
      </dgm:t>
    </dgm:pt>
    <dgm:pt modelId="{E11DF1FC-EE77-444F-BED9-B6864BBE3B9E}" type="sibTrans" cxnId="{D91F8F53-962B-45D3-87FF-BBF2D17F5179}">
      <dgm:prSet/>
      <dgm:spPr/>
      <dgm:t>
        <a:bodyPr/>
        <a:lstStyle/>
        <a:p>
          <a:endParaRPr lang="en-GB">
            <a:solidFill>
              <a:srgbClr val="000000"/>
            </a:solidFill>
            <a:latin typeface="Frutiger LT Std 45 Light" pitchFamily="34" charset="0"/>
          </a:endParaRPr>
        </a:p>
      </dgm:t>
    </dgm:pt>
    <dgm:pt modelId="{5A7B46F2-42ED-4084-AC8F-62ECB4959551}">
      <dgm:prSet custT="1">
        <dgm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dgm:style>
      </dgm:prSet>
      <dgm:spPr>
        <a:noFill/>
        <a:ln>
          <a:noFill/>
        </a:ln>
      </dgm:spPr>
      <dgm:t>
        <a:bodyPr/>
        <a:lstStyle/>
        <a:p>
          <a:r>
            <a:rPr lang="da-DK" altLang="da-DK" sz="1050" dirty="0" smtClean="0">
              <a:solidFill>
                <a:srgbClr val="000000"/>
              </a:solidFill>
              <a:latin typeface="Frutiger LT Std 45 Light" pitchFamily="34" charset="0"/>
            </a:rPr>
            <a:t>Reduktion af vandforbruget med 30% pr. årsværk</a:t>
          </a:r>
          <a:endParaRPr lang="en-US" altLang="da-DK" sz="1050" dirty="0" smtClean="0">
            <a:solidFill>
              <a:srgbClr val="000000"/>
            </a:solidFill>
            <a:latin typeface="Frutiger LT Std 45 Light" pitchFamily="34" charset="0"/>
          </a:endParaRPr>
        </a:p>
      </dgm:t>
    </dgm:pt>
    <dgm:pt modelId="{FE0F9FDC-1813-4486-B94C-A7B7F10D6324}" type="sibTrans" cxnId="{C8A6B42F-7E73-43EA-A395-48FB8FEFE356}">
      <dgm:prSet/>
      <dgm:spPr/>
      <dgm:t>
        <a:bodyPr/>
        <a:lstStyle/>
        <a:p>
          <a:endParaRPr lang="en-GB">
            <a:solidFill>
              <a:srgbClr val="000000"/>
            </a:solidFill>
            <a:latin typeface="Frutiger LT Std 45 Light" pitchFamily="34" charset="0"/>
          </a:endParaRPr>
        </a:p>
      </dgm:t>
    </dgm:pt>
    <dgm:pt modelId="{215A357E-732D-4F0F-A80F-D6633A84400D}" type="parTrans" cxnId="{C8A6B42F-7E73-43EA-A395-48FB8FEFE356}">
      <dgm:prSet/>
      <dgm:spPr/>
      <dgm:t>
        <a:bodyPr/>
        <a:lstStyle/>
        <a:p>
          <a:endParaRPr lang="en-GB">
            <a:solidFill>
              <a:srgbClr val="000000"/>
            </a:solidFill>
            <a:latin typeface="Frutiger LT Std 45 Light" pitchFamily="34" charset="0"/>
          </a:endParaRPr>
        </a:p>
      </dgm:t>
    </dgm:pt>
    <dgm:pt modelId="{BB9A9D7A-D652-4DC5-8BBF-7F731C29D7BB}">
      <dgm:prSet custT="1">
        <dgm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dgm:style>
      </dgm:prSet>
      <dgm:spPr>
        <a:noFill/>
        <a:ln>
          <a:noFill/>
        </a:ln>
      </dgm:spPr>
      <dgm:t>
        <a:bodyPr/>
        <a:lstStyle/>
        <a:p>
          <a:r>
            <a:rPr lang="da-DK" altLang="da-DK" sz="1050" dirty="0" smtClean="0">
              <a:solidFill>
                <a:srgbClr val="000000"/>
              </a:solidFill>
              <a:latin typeface="Frutiger LT Std 45 Light" pitchFamily="34" charset="0"/>
            </a:rPr>
            <a:t>Ressourceeffektivitet i indkøb, drift og nybyggeri</a:t>
          </a:r>
          <a:endParaRPr lang="en-US" altLang="da-DK" sz="1050" dirty="0" smtClean="0">
            <a:solidFill>
              <a:srgbClr val="000000"/>
            </a:solidFill>
            <a:latin typeface="Frutiger LT Std 45 Light" pitchFamily="34" charset="0"/>
          </a:endParaRPr>
        </a:p>
      </dgm:t>
    </dgm:pt>
    <dgm:pt modelId="{839A53BB-2FFD-43C0-832E-70064D3E89C1}" type="sibTrans" cxnId="{27F77953-FB11-46A9-A875-ED60B96877F7}">
      <dgm:prSet/>
      <dgm:spPr/>
      <dgm:t>
        <a:bodyPr/>
        <a:lstStyle/>
        <a:p>
          <a:endParaRPr lang="en-GB">
            <a:solidFill>
              <a:srgbClr val="000000"/>
            </a:solidFill>
            <a:latin typeface="Frutiger LT Std 45 Light" pitchFamily="34" charset="0"/>
          </a:endParaRPr>
        </a:p>
      </dgm:t>
    </dgm:pt>
    <dgm:pt modelId="{6605738C-125B-4D47-87AB-A6D336E0C1B2}" type="parTrans" cxnId="{27F77953-FB11-46A9-A875-ED60B96877F7}">
      <dgm:prSet/>
      <dgm:spPr/>
      <dgm:t>
        <a:bodyPr/>
        <a:lstStyle/>
        <a:p>
          <a:endParaRPr lang="en-GB">
            <a:solidFill>
              <a:srgbClr val="000000"/>
            </a:solidFill>
            <a:latin typeface="Frutiger LT Std 45 Light" pitchFamily="34" charset="0"/>
          </a:endParaRPr>
        </a:p>
      </dgm:t>
    </dgm:pt>
    <dgm:pt modelId="{D88DF200-EA5C-46F6-B368-824197C44CF4}">
      <dgm:prSet custT="1">
        <dgm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dgm:style>
      </dgm:prSet>
      <dgm:spPr>
        <a:noFill/>
        <a:ln>
          <a:noFill/>
        </a:ln>
      </dgm:spPr>
      <dgm:t>
        <a:bodyPr/>
        <a:lstStyle/>
        <a:p>
          <a:r>
            <a:rPr lang="da-DK" altLang="da-DK" sz="1050" dirty="0" smtClean="0">
              <a:solidFill>
                <a:srgbClr val="000000"/>
              </a:solidFill>
              <a:latin typeface="Frutiger LT Std 45 Light" pitchFamily="34" charset="0"/>
            </a:rPr>
            <a:t>Genanvendelse af 50% af affaldet</a:t>
          </a:r>
          <a:endParaRPr lang="en-US" altLang="da-DK" sz="1050" dirty="0" smtClean="0">
            <a:solidFill>
              <a:srgbClr val="000000"/>
            </a:solidFill>
            <a:latin typeface="Frutiger LT Std 45 Light" pitchFamily="34" charset="0"/>
          </a:endParaRPr>
        </a:p>
      </dgm:t>
    </dgm:pt>
    <dgm:pt modelId="{B3D431A2-78C2-4EB2-A68B-80CE0B94E625}" type="sibTrans" cxnId="{A12ACA4F-65C9-4D4D-BD4A-CACD1EEC17A4}">
      <dgm:prSet/>
      <dgm:spPr/>
      <dgm:t>
        <a:bodyPr/>
        <a:lstStyle/>
        <a:p>
          <a:endParaRPr lang="en-GB">
            <a:solidFill>
              <a:srgbClr val="000000"/>
            </a:solidFill>
            <a:latin typeface="Frutiger LT Std 45 Light" pitchFamily="34" charset="0"/>
          </a:endParaRPr>
        </a:p>
      </dgm:t>
    </dgm:pt>
    <dgm:pt modelId="{89BE8502-CFC4-40F8-B22B-B22CF41CEE53}" type="parTrans" cxnId="{A12ACA4F-65C9-4D4D-BD4A-CACD1EEC17A4}">
      <dgm:prSet/>
      <dgm:spPr/>
      <dgm:t>
        <a:bodyPr/>
        <a:lstStyle/>
        <a:p>
          <a:endParaRPr lang="en-GB">
            <a:solidFill>
              <a:srgbClr val="000000"/>
            </a:solidFill>
            <a:latin typeface="Frutiger LT Std 45 Light" pitchFamily="34" charset="0"/>
          </a:endParaRPr>
        </a:p>
      </dgm:t>
    </dgm:pt>
    <dgm:pt modelId="{8BD53D90-42DC-4EC2-9C78-1049F9BEEE20}">
      <dgm:prSet custT="1">
        <dgm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dgm:style>
      </dgm:prSet>
      <dgm:spPr>
        <a:noFill/>
        <a:ln>
          <a:noFill/>
        </a:ln>
      </dgm:spPr>
      <dgm:t>
        <a:bodyPr/>
        <a:lstStyle/>
        <a:p>
          <a:r>
            <a:rPr lang="da-DK" altLang="da-DK" sz="1050" dirty="0" smtClean="0">
              <a:solidFill>
                <a:srgbClr val="000000"/>
              </a:solidFill>
              <a:latin typeface="Frutiger LT Std 45 Light" pitchFamily="34" charset="0"/>
            </a:rPr>
            <a:t>Reduktion af de samlede affaldsmængder med 20% pr. årsværk</a:t>
          </a:r>
          <a:endParaRPr lang="en-GB" sz="1050" dirty="0">
            <a:solidFill>
              <a:srgbClr val="000000"/>
            </a:solidFill>
            <a:latin typeface="Frutiger LT Std 45 Light" pitchFamily="34" charset="0"/>
          </a:endParaRPr>
        </a:p>
      </dgm:t>
    </dgm:pt>
    <dgm:pt modelId="{365E9C91-CA04-4F6F-B4C2-5FA2AD7BD709}" type="sibTrans" cxnId="{7D3B7BC0-E064-44F7-B68F-96E62DA6E277}">
      <dgm:prSet/>
      <dgm:spPr/>
      <dgm:t>
        <a:bodyPr/>
        <a:lstStyle/>
        <a:p>
          <a:endParaRPr lang="en-GB">
            <a:solidFill>
              <a:srgbClr val="000000"/>
            </a:solidFill>
            <a:latin typeface="Frutiger LT Std 45 Light" pitchFamily="34" charset="0"/>
          </a:endParaRPr>
        </a:p>
      </dgm:t>
    </dgm:pt>
    <dgm:pt modelId="{5D60A452-EC03-4725-B744-0ED9B365490B}" type="parTrans" cxnId="{7D3B7BC0-E064-44F7-B68F-96E62DA6E277}">
      <dgm:prSet/>
      <dgm:spPr/>
      <dgm:t>
        <a:bodyPr/>
        <a:lstStyle/>
        <a:p>
          <a:endParaRPr lang="en-GB">
            <a:solidFill>
              <a:srgbClr val="000000"/>
            </a:solidFill>
            <a:latin typeface="Frutiger LT Std 45 Light" pitchFamily="34" charset="0"/>
          </a:endParaRPr>
        </a:p>
      </dgm:t>
    </dgm:pt>
    <dgm:pt modelId="{AB90E09A-F492-4DAA-BCE0-95FC49860265}">
      <dgm:prSet>
        <dgm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dgm:style>
      </dgm:prSet>
      <dgm:spPr>
        <a:noFill/>
        <a:ln>
          <a:noFill/>
        </a:ln>
      </dgm:spPr>
      <dgm:t>
        <a:bodyPr/>
        <a:lstStyle/>
        <a:p>
          <a:r>
            <a:rPr lang="da-DK" altLang="da-DK" dirty="0" smtClean="0">
              <a:solidFill>
                <a:srgbClr val="000000"/>
              </a:solidFill>
              <a:latin typeface="Frutiger LT Std 45 Light" pitchFamily="34" charset="0"/>
            </a:rPr>
            <a:t>Kortlægning og reduktion af universitetets samlede forurening og kemikaliebelastning</a:t>
          </a:r>
          <a:endParaRPr lang="en-US" altLang="da-DK" dirty="0" smtClean="0">
            <a:solidFill>
              <a:srgbClr val="000000"/>
            </a:solidFill>
            <a:latin typeface="Frutiger LT Std 45 Light" pitchFamily="34" charset="0"/>
          </a:endParaRPr>
        </a:p>
      </dgm:t>
    </dgm:pt>
    <dgm:pt modelId="{2BEA41D6-29D8-4674-99E6-5678CF14A11C}" type="sibTrans" cxnId="{BB9F9343-2275-4C1C-838C-B4A5D35C3D43}">
      <dgm:prSet/>
      <dgm:spPr/>
      <dgm:t>
        <a:bodyPr/>
        <a:lstStyle/>
        <a:p>
          <a:endParaRPr lang="en-GB">
            <a:solidFill>
              <a:srgbClr val="000000"/>
            </a:solidFill>
            <a:latin typeface="Frutiger LT Std 45 Light" pitchFamily="34" charset="0"/>
          </a:endParaRPr>
        </a:p>
      </dgm:t>
    </dgm:pt>
    <dgm:pt modelId="{328C71BA-0A19-4DD3-97BF-457FE8FEA32E}" type="parTrans" cxnId="{BB9F9343-2275-4C1C-838C-B4A5D35C3D43}">
      <dgm:prSet/>
      <dgm:spPr/>
      <dgm:t>
        <a:bodyPr/>
        <a:lstStyle/>
        <a:p>
          <a:endParaRPr lang="en-GB">
            <a:solidFill>
              <a:srgbClr val="000000"/>
            </a:solidFill>
            <a:latin typeface="Frutiger LT Std 45 Light" pitchFamily="34" charset="0"/>
          </a:endParaRPr>
        </a:p>
      </dgm:t>
    </dgm:pt>
    <dgm:pt modelId="{D848D777-22A0-43EC-807F-44FBF6526AC2}">
      <dgm:prSet>
        <dgm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dgm:style>
      </dgm:prSet>
      <dgm:spPr>
        <a:noFill/>
        <a:ln>
          <a:noFill/>
        </a:ln>
      </dgm:spPr>
      <dgm:t>
        <a:bodyPr/>
        <a:lstStyle/>
        <a:p>
          <a:r>
            <a:rPr lang="da-DK" altLang="da-DK" dirty="0" smtClean="0">
              <a:solidFill>
                <a:srgbClr val="000000"/>
              </a:solidFill>
              <a:latin typeface="Frutiger LT Std 45 Light" pitchFamily="34" charset="0"/>
            </a:rPr>
            <a:t>Indkøb og byggeri uden miljø- og sundhedsbelastende stoffer </a:t>
          </a:r>
          <a:endParaRPr lang="en-GB" dirty="0">
            <a:solidFill>
              <a:srgbClr val="000000"/>
            </a:solidFill>
            <a:latin typeface="Frutiger LT Std 45 Light" pitchFamily="34" charset="0"/>
          </a:endParaRPr>
        </a:p>
      </dgm:t>
    </dgm:pt>
    <dgm:pt modelId="{5CB5B9F6-C441-4093-A827-1117547EF6C5}" type="sibTrans" cxnId="{6F4730D8-30D5-4A2C-9270-F4C945444340}">
      <dgm:prSet/>
      <dgm:spPr/>
      <dgm:t>
        <a:bodyPr/>
        <a:lstStyle/>
        <a:p>
          <a:endParaRPr lang="en-GB">
            <a:solidFill>
              <a:srgbClr val="000000"/>
            </a:solidFill>
            <a:latin typeface="Frutiger LT Std 45 Light" pitchFamily="34" charset="0"/>
          </a:endParaRPr>
        </a:p>
      </dgm:t>
    </dgm:pt>
    <dgm:pt modelId="{5E362070-B40F-4E51-97B9-3361FBE16776}" type="parTrans" cxnId="{6F4730D8-30D5-4A2C-9270-F4C945444340}">
      <dgm:prSet/>
      <dgm:spPr/>
      <dgm:t>
        <a:bodyPr/>
        <a:lstStyle/>
        <a:p>
          <a:endParaRPr lang="en-GB">
            <a:solidFill>
              <a:srgbClr val="000000"/>
            </a:solidFill>
            <a:latin typeface="Frutiger LT Std 45 Light" pitchFamily="34" charset="0"/>
          </a:endParaRPr>
        </a:p>
      </dgm:t>
    </dgm:pt>
    <dgm:pt modelId="{D3336EA3-22AD-471E-9894-22544EA8D320}" type="pres">
      <dgm:prSet presAssocID="{646159F7-7A7A-4E16-ACB3-8E3D58D3C309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50A79B55-9AD3-40D2-A538-2CDC7AC319C5}" type="pres">
      <dgm:prSet presAssocID="{5BA516CC-C0DC-4C4A-AA13-41BE2D2FF297}" presName="parentLin" presStyleCnt="0"/>
      <dgm:spPr/>
    </dgm:pt>
    <dgm:pt modelId="{8482E1EE-BE5A-4A24-BE3F-2BAC39A42A8F}" type="pres">
      <dgm:prSet presAssocID="{5BA516CC-C0DC-4C4A-AA13-41BE2D2FF297}" presName="parentLeftMargin" presStyleLbl="node1" presStyleIdx="0" presStyleCnt="6"/>
      <dgm:spPr/>
      <dgm:t>
        <a:bodyPr/>
        <a:lstStyle/>
        <a:p>
          <a:endParaRPr lang="en-GB"/>
        </a:p>
      </dgm:t>
    </dgm:pt>
    <dgm:pt modelId="{D4DD5AAB-CD6D-429D-B3A1-8AF5046756D2}" type="pres">
      <dgm:prSet presAssocID="{5BA516CC-C0DC-4C4A-AA13-41BE2D2FF297}" presName="parentText" presStyleLbl="node1" presStyleIdx="0" presStyleCnt="6" custLinFactNeighborX="15165" custLinFactNeighborY="99662">
        <dgm:presLayoutVars>
          <dgm:chMax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982CBE00-F8D4-44F7-8A4E-7725696320A9}" type="pres">
      <dgm:prSet presAssocID="{5BA516CC-C0DC-4C4A-AA13-41BE2D2FF297}" presName="negativeSpace" presStyleCnt="0"/>
      <dgm:spPr/>
    </dgm:pt>
    <dgm:pt modelId="{0C182A3B-B2A6-4FE4-BB10-92D572340497}" type="pres">
      <dgm:prSet presAssocID="{5BA516CC-C0DC-4C4A-AA13-41BE2D2FF297}" presName="childText" presStyleLbl="conFgAcc1" presStyleIdx="0" presStyleCnt="6" custLinFactY="31851" custLinFactNeighborY="100000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29772F8C-3B32-473E-91FA-97311E0B123F}" type="pres">
      <dgm:prSet presAssocID="{FB9DF9D0-B74F-47CC-B508-65F120E02C63}" presName="spaceBetweenRectangles" presStyleCnt="0"/>
      <dgm:spPr/>
    </dgm:pt>
    <dgm:pt modelId="{32F3E99B-78E4-4FFF-97F6-ED719557DA91}" type="pres">
      <dgm:prSet presAssocID="{248D8A41-5D24-46C0-BCC9-E03657169CA5}" presName="parentLin" presStyleCnt="0"/>
      <dgm:spPr/>
    </dgm:pt>
    <dgm:pt modelId="{4EC07E31-F6C4-4276-BAAF-4088851EE696}" type="pres">
      <dgm:prSet presAssocID="{248D8A41-5D24-46C0-BCC9-E03657169CA5}" presName="parentLeftMargin" presStyleLbl="node1" presStyleIdx="0" presStyleCnt="6"/>
      <dgm:spPr/>
      <dgm:t>
        <a:bodyPr/>
        <a:lstStyle/>
        <a:p>
          <a:endParaRPr lang="en-GB"/>
        </a:p>
      </dgm:t>
    </dgm:pt>
    <dgm:pt modelId="{3D7A722D-1730-442A-88FC-18C5030E3A97}" type="pres">
      <dgm:prSet presAssocID="{248D8A41-5D24-46C0-BCC9-E03657169CA5}" presName="parentText" presStyleLbl="node1" presStyleIdx="1" presStyleCnt="6" custLinFactNeighborX="15790" custLinFactNeighborY="98355">
        <dgm:presLayoutVars>
          <dgm:chMax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0ED77922-1C45-48CF-A233-DF5C7D5087E4}" type="pres">
      <dgm:prSet presAssocID="{248D8A41-5D24-46C0-BCC9-E03657169CA5}" presName="negativeSpace" presStyleCnt="0"/>
      <dgm:spPr/>
    </dgm:pt>
    <dgm:pt modelId="{D99217C9-0DCC-42F4-9D8B-D54E258669B7}" type="pres">
      <dgm:prSet presAssocID="{248D8A41-5D24-46C0-BCC9-E03657169CA5}" presName="childText" presStyleLbl="conFgAcc1" presStyleIdx="1" presStyleCnt="6" custLinFactY="40404" custLinFactNeighborX="-393" custLinFactNeighborY="100000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DEFCA825-9F7E-43B3-A271-5D1BD9E4C28A}" type="pres">
      <dgm:prSet presAssocID="{F32BAF72-9722-4CB3-91B3-7637D7D8047A}" presName="spaceBetweenRectangles" presStyleCnt="0"/>
      <dgm:spPr/>
    </dgm:pt>
    <dgm:pt modelId="{996B1B02-CAA4-45D5-B52F-E6D428A1773D}" type="pres">
      <dgm:prSet presAssocID="{4B089BF7-0FC7-4295-85B8-FA0F638B67CE}" presName="parentLin" presStyleCnt="0"/>
      <dgm:spPr/>
    </dgm:pt>
    <dgm:pt modelId="{525BA23A-19CE-44E6-BD10-3E383AB2C2C0}" type="pres">
      <dgm:prSet presAssocID="{4B089BF7-0FC7-4295-85B8-FA0F638B67CE}" presName="parentLeftMargin" presStyleLbl="node1" presStyleIdx="1" presStyleCnt="6"/>
      <dgm:spPr/>
      <dgm:t>
        <a:bodyPr/>
        <a:lstStyle/>
        <a:p>
          <a:endParaRPr lang="en-GB"/>
        </a:p>
      </dgm:t>
    </dgm:pt>
    <dgm:pt modelId="{DBD73F92-E45E-434B-95A6-B5D136FF6189}" type="pres">
      <dgm:prSet presAssocID="{4B089BF7-0FC7-4295-85B8-FA0F638B67CE}" presName="parentText" presStyleLbl="node1" presStyleIdx="2" presStyleCnt="6" custLinFactY="27028" custLinFactNeighborX="15165" custLinFactNeighborY="100000">
        <dgm:presLayoutVars>
          <dgm:chMax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926295FB-B3D9-4773-8C44-8B5A3E864D88}" type="pres">
      <dgm:prSet presAssocID="{4B089BF7-0FC7-4295-85B8-FA0F638B67CE}" presName="negativeSpace" presStyleCnt="0"/>
      <dgm:spPr/>
    </dgm:pt>
    <dgm:pt modelId="{ABD3B1EC-0231-459A-88F1-73DEF72C5DB7}" type="pres">
      <dgm:prSet presAssocID="{4B089BF7-0FC7-4295-85B8-FA0F638B67CE}" presName="childText" presStyleLbl="conFgAcc1" presStyleIdx="2" presStyleCnt="6" custLinFactY="20807" custLinFactNeighborX="73" custLinFactNeighborY="100000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372348B4-35D4-4F1A-B1A3-DFC7AEFB063D}" type="pres">
      <dgm:prSet presAssocID="{AAF25DAF-34A0-4012-A0C9-D26E3EA831D1}" presName="spaceBetweenRectangles" presStyleCnt="0"/>
      <dgm:spPr/>
    </dgm:pt>
    <dgm:pt modelId="{3B165F8C-C72B-4B32-9069-DB894F536133}" type="pres">
      <dgm:prSet presAssocID="{63AC4596-27BF-462B-9923-C46513387B86}" presName="parentLin" presStyleCnt="0"/>
      <dgm:spPr/>
    </dgm:pt>
    <dgm:pt modelId="{64B06F42-0D71-4994-AD87-B8B298C2DF25}" type="pres">
      <dgm:prSet presAssocID="{63AC4596-27BF-462B-9923-C46513387B86}" presName="parentLeftMargin" presStyleLbl="node1" presStyleIdx="2" presStyleCnt="6"/>
      <dgm:spPr/>
      <dgm:t>
        <a:bodyPr/>
        <a:lstStyle/>
        <a:p>
          <a:endParaRPr lang="en-GB"/>
        </a:p>
      </dgm:t>
    </dgm:pt>
    <dgm:pt modelId="{E046757A-F41B-42DA-9F97-C551A52E03D4}" type="pres">
      <dgm:prSet presAssocID="{63AC4596-27BF-462B-9923-C46513387B86}" presName="parentText" presStyleLbl="node1" presStyleIdx="3" presStyleCnt="6" custLinFactY="2611" custLinFactNeighborX="15790" custLinFactNeighborY="100000">
        <dgm:presLayoutVars>
          <dgm:chMax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E303D693-212D-4E7E-AC70-63D06DB0EBB7}" type="pres">
      <dgm:prSet presAssocID="{63AC4596-27BF-462B-9923-C46513387B86}" presName="negativeSpace" presStyleCnt="0"/>
      <dgm:spPr/>
    </dgm:pt>
    <dgm:pt modelId="{C15D770E-33CE-4919-8DB3-67730424C09F}" type="pres">
      <dgm:prSet presAssocID="{63AC4596-27BF-462B-9923-C46513387B86}" presName="childText" presStyleLbl="conFgAcc1" presStyleIdx="3" presStyleCnt="6" custLinFactY="34155" custLinFactNeighborY="100000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51422F6A-E121-4269-9EA0-452C2E544EDC}" type="pres">
      <dgm:prSet presAssocID="{D5A59ABC-4497-4883-87BC-961DFDA0872C}" presName="spaceBetweenRectangles" presStyleCnt="0"/>
      <dgm:spPr/>
    </dgm:pt>
    <dgm:pt modelId="{053B6D03-6D27-412C-9888-F3BBBA44E38D}" type="pres">
      <dgm:prSet presAssocID="{AE8132B8-0732-4A58-9DC1-A84A7CA838B7}" presName="parentLin" presStyleCnt="0"/>
      <dgm:spPr/>
    </dgm:pt>
    <dgm:pt modelId="{38474DDD-E5D2-45F2-89DC-E0A9E5638C95}" type="pres">
      <dgm:prSet presAssocID="{AE8132B8-0732-4A58-9DC1-A84A7CA838B7}" presName="parentLeftMargin" presStyleLbl="node1" presStyleIdx="3" presStyleCnt="6"/>
      <dgm:spPr/>
      <dgm:t>
        <a:bodyPr/>
        <a:lstStyle/>
        <a:p>
          <a:endParaRPr lang="en-GB"/>
        </a:p>
      </dgm:t>
    </dgm:pt>
    <dgm:pt modelId="{D0BB0170-31BD-43F0-8181-6906615F1840}" type="pres">
      <dgm:prSet presAssocID="{AE8132B8-0732-4A58-9DC1-A84A7CA838B7}" presName="parentText" presStyleLbl="node1" presStyleIdx="4" presStyleCnt="6" custLinFactNeighborX="20151" custLinFactNeighborY="73757">
        <dgm:presLayoutVars>
          <dgm:chMax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AB5A7D6D-6A35-466B-86B2-E97928F710A3}" type="pres">
      <dgm:prSet presAssocID="{AE8132B8-0732-4A58-9DC1-A84A7CA838B7}" presName="negativeSpace" presStyleCnt="0"/>
      <dgm:spPr/>
    </dgm:pt>
    <dgm:pt modelId="{8B4453F8-222B-4CF5-8F2D-3B600E4E2E51}" type="pres">
      <dgm:prSet presAssocID="{AE8132B8-0732-4A58-9DC1-A84A7CA838B7}" presName="childText" presStyleLbl="conFgAcc1" presStyleIdx="4" presStyleCnt="6" custLinFactY="7562" custLinFactNeighborX="-177" custLinFactNeighborY="100000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D06CDD65-ED5A-43CE-95D6-AC8E9C606974}" type="pres">
      <dgm:prSet presAssocID="{58565DF1-9BC9-4037-ABA0-D826AEBB5847}" presName="spaceBetweenRectangles" presStyleCnt="0"/>
      <dgm:spPr/>
    </dgm:pt>
    <dgm:pt modelId="{C84A7F0D-AB56-4772-B8C5-164FCDC0B138}" type="pres">
      <dgm:prSet presAssocID="{E0D7EE42-83A5-41EE-A57E-CF3C5BA50DA1}" presName="parentLin" presStyleCnt="0"/>
      <dgm:spPr/>
    </dgm:pt>
    <dgm:pt modelId="{B60A56AF-52BF-445E-8173-61D0B15A4A25}" type="pres">
      <dgm:prSet presAssocID="{E0D7EE42-83A5-41EE-A57E-CF3C5BA50DA1}" presName="parentLeftMargin" presStyleLbl="node1" presStyleIdx="4" presStyleCnt="6"/>
      <dgm:spPr/>
      <dgm:t>
        <a:bodyPr/>
        <a:lstStyle/>
        <a:p>
          <a:endParaRPr lang="en-GB"/>
        </a:p>
      </dgm:t>
    </dgm:pt>
    <dgm:pt modelId="{E421481B-E26C-48DD-B4F1-7F30139E1A2A}" type="pres">
      <dgm:prSet presAssocID="{E0D7EE42-83A5-41EE-A57E-CF3C5BA50DA1}" presName="parentText" presStyleLbl="node1" presStyleIdx="5" presStyleCnt="6" custScaleY="89792" custLinFactNeighborX="15164" custLinFactNeighborY="54854">
        <dgm:presLayoutVars>
          <dgm:chMax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B61111C7-CA77-4CC7-8610-46B565362024}" type="pres">
      <dgm:prSet presAssocID="{E0D7EE42-83A5-41EE-A57E-CF3C5BA50DA1}" presName="negativeSpace" presStyleCnt="0"/>
      <dgm:spPr/>
    </dgm:pt>
    <dgm:pt modelId="{0CE8FB84-4DEF-4AC1-B6AA-57A92F27EE81}" type="pres">
      <dgm:prSet presAssocID="{E0D7EE42-83A5-41EE-A57E-CF3C5BA50DA1}" presName="childText" presStyleLbl="conFgAcc1" presStyleIdx="5" presStyleCnt="6" custLinFactY="3506" custLinFactNeighborX="-177" custLinFactNeighborY="100000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DF7BF163-B800-413C-A9DB-9A4534840D6F}" type="presOf" srcId="{5A7B46F2-42ED-4084-AC8F-62ECB4959551}" destId="{ABD3B1EC-0231-459A-88F1-73DEF72C5DB7}" srcOrd="0" destOrd="3" presId="urn:microsoft.com/office/officeart/2005/8/layout/list1"/>
    <dgm:cxn modelId="{C8A6B42F-7E73-43EA-A395-48FB8FEFE356}" srcId="{4B089BF7-0FC7-4295-85B8-FA0F638B67CE}" destId="{5A7B46F2-42ED-4084-AC8F-62ECB4959551}" srcOrd="3" destOrd="0" parTransId="{215A357E-732D-4F0F-A80F-D6633A84400D}" sibTransId="{FE0F9FDC-1813-4486-B94C-A7B7F10D6324}"/>
    <dgm:cxn modelId="{6F4730D8-30D5-4A2C-9270-F4C945444340}" srcId="{63AC4596-27BF-462B-9923-C46513387B86}" destId="{D848D777-22A0-43EC-807F-44FBF6526AC2}" srcOrd="0" destOrd="0" parTransId="{5E362070-B40F-4E51-97B9-3361FBE16776}" sibTransId="{5CB5B9F6-C441-4093-A827-1117547EF6C5}"/>
    <dgm:cxn modelId="{E5898C21-9D7C-4453-BABF-6C44D3455273}" type="presOf" srcId="{63AC4596-27BF-462B-9923-C46513387B86}" destId="{E046757A-F41B-42DA-9F97-C551A52E03D4}" srcOrd="1" destOrd="0" presId="urn:microsoft.com/office/officeart/2005/8/layout/list1"/>
    <dgm:cxn modelId="{4D36A3E5-D1C9-4B8C-9190-DEB78F4E6518}" srcId="{AE8132B8-0732-4A58-9DC1-A84A7CA838B7}" destId="{CC33C019-04C3-4592-B351-8E20F8A729E4}" srcOrd="1" destOrd="0" parTransId="{A8619FEA-8937-44D6-8C03-A6F17E65A9CD}" sibTransId="{CAC2CB53-58AE-44A4-9FD8-30CE46427760}"/>
    <dgm:cxn modelId="{8899994B-693E-4566-BB04-37F4035EF957}" type="presOf" srcId="{8BD53D90-42DC-4EC2-9C78-1049F9BEEE20}" destId="{ABD3B1EC-0231-459A-88F1-73DEF72C5DB7}" srcOrd="0" destOrd="0" presId="urn:microsoft.com/office/officeart/2005/8/layout/list1"/>
    <dgm:cxn modelId="{247AEB4C-E76F-4B2A-A9D1-F3F2C3B94E43}" type="presOf" srcId="{4C0DED1B-0973-4D8D-BFC5-F180B15D026D}" destId="{0C182A3B-B2A6-4FE4-BB10-92D572340497}" srcOrd="0" destOrd="0" presId="urn:microsoft.com/office/officeart/2005/8/layout/list1"/>
    <dgm:cxn modelId="{C26ADF19-6E58-4063-8D33-4CC0B2778A77}" type="presOf" srcId="{AB90E09A-F492-4DAA-BCE0-95FC49860265}" destId="{C15D770E-33CE-4919-8DB3-67730424C09F}" srcOrd="0" destOrd="1" presId="urn:microsoft.com/office/officeart/2005/8/layout/list1"/>
    <dgm:cxn modelId="{3FA6423F-296F-4537-88CC-A131DA78BC5B}" type="presOf" srcId="{248D8A41-5D24-46C0-BCC9-E03657169CA5}" destId="{3D7A722D-1730-442A-88FC-18C5030E3A97}" srcOrd="1" destOrd="0" presId="urn:microsoft.com/office/officeart/2005/8/layout/list1"/>
    <dgm:cxn modelId="{DF342E0D-2EA0-460A-B3E3-E0C7D0162482}" type="presOf" srcId="{E0D7EE42-83A5-41EE-A57E-CF3C5BA50DA1}" destId="{E421481B-E26C-48DD-B4F1-7F30139E1A2A}" srcOrd="1" destOrd="0" presId="urn:microsoft.com/office/officeart/2005/8/layout/list1"/>
    <dgm:cxn modelId="{7D3B7BC0-E064-44F7-B68F-96E62DA6E277}" srcId="{4B089BF7-0FC7-4295-85B8-FA0F638B67CE}" destId="{8BD53D90-42DC-4EC2-9C78-1049F9BEEE20}" srcOrd="0" destOrd="0" parTransId="{5D60A452-EC03-4725-B744-0ED9B365490B}" sibTransId="{365E9C91-CA04-4F6F-B4C2-5FA2AD7BD709}"/>
    <dgm:cxn modelId="{DBA6D9F1-F8AE-4C16-A78D-EE38348CD94C}" type="presOf" srcId="{AE8132B8-0732-4A58-9DC1-A84A7CA838B7}" destId="{D0BB0170-31BD-43F0-8181-6906615F1840}" srcOrd="1" destOrd="0" presId="urn:microsoft.com/office/officeart/2005/8/layout/list1"/>
    <dgm:cxn modelId="{34A28D4F-F31A-4D87-82EF-64A8D7F854B2}" srcId="{646159F7-7A7A-4E16-ACB3-8E3D58D3C309}" destId="{5BA516CC-C0DC-4C4A-AA13-41BE2D2FF297}" srcOrd="0" destOrd="0" parTransId="{1F0F5114-8E91-4E3B-9D41-034B4DC1AF07}" sibTransId="{FB9DF9D0-B74F-47CC-B508-65F120E02C63}"/>
    <dgm:cxn modelId="{D91F8F53-962B-45D3-87FF-BBF2D17F5179}" srcId="{E0D7EE42-83A5-41EE-A57E-CF3C5BA50DA1}" destId="{007E24C5-CFF5-4945-A76E-A7ECB59A5F26}" srcOrd="1" destOrd="0" parTransId="{1D81DA80-C90F-4D4F-A057-24646B2A4937}" sibTransId="{E11DF1FC-EE77-444F-BED9-B6864BBE3B9E}"/>
    <dgm:cxn modelId="{FB677A09-2CF0-4623-ACD6-6DF6B3B6FADD}" type="presOf" srcId="{248D8A41-5D24-46C0-BCC9-E03657169CA5}" destId="{4EC07E31-F6C4-4276-BAAF-4088851EE696}" srcOrd="0" destOrd="0" presId="urn:microsoft.com/office/officeart/2005/8/layout/list1"/>
    <dgm:cxn modelId="{C96E3BD8-DD58-4998-AFDC-4F6E4104FEB8}" type="presOf" srcId="{646159F7-7A7A-4E16-ACB3-8E3D58D3C309}" destId="{D3336EA3-22AD-471E-9894-22544EA8D320}" srcOrd="0" destOrd="0" presId="urn:microsoft.com/office/officeart/2005/8/layout/list1"/>
    <dgm:cxn modelId="{27F77953-FB11-46A9-A875-ED60B96877F7}" srcId="{4B089BF7-0FC7-4295-85B8-FA0F638B67CE}" destId="{BB9A9D7A-D652-4DC5-8BBF-7F731C29D7BB}" srcOrd="2" destOrd="0" parTransId="{6605738C-125B-4D47-87AB-A6D336E0C1B2}" sibTransId="{839A53BB-2FFD-43C0-832E-70064D3E89C1}"/>
    <dgm:cxn modelId="{2DC642BA-491F-4F36-9DAE-066BBA3D01CF}" type="presOf" srcId="{A7E167A5-DEBB-482E-BBF7-20C979D55827}" destId="{D99217C9-0DCC-42F4-9D8B-D54E258669B7}" srcOrd="0" destOrd="0" presId="urn:microsoft.com/office/officeart/2005/8/layout/list1"/>
    <dgm:cxn modelId="{F51CC8A3-DFCA-455D-9DA3-FAE5BC645766}" type="presOf" srcId="{4B089BF7-0FC7-4295-85B8-FA0F638B67CE}" destId="{DBD73F92-E45E-434B-95A6-B5D136FF6189}" srcOrd="1" destOrd="0" presId="urn:microsoft.com/office/officeart/2005/8/layout/list1"/>
    <dgm:cxn modelId="{E0E562AA-1BC1-4157-8B25-927C5E2DD689}" type="presOf" srcId="{5BA516CC-C0DC-4C4A-AA13-41BE2D2FF297}" destId="{8482E1EE-BE5A-4A24-BE3F-2BAC39A42A8F}" srcOrd="0" destOrd="0" presId="urn:microsoft.com/office/officeart/2005/8/layout/list1"/>
    <dgm:cxn modelId="{5C459682-08E3-4D80-8861-E5DCD43C9582}" srcId="{646159F7-7A7A-4E16-ACB3-8E3D58D3C309}" destId="{63AC4596-27BF-462B-9923-C46513387B86}" srcOrd="3" destOrd="0" parTransId="{4CA56687-03F2-450F-9C97-C114A64C0AA3}" sibTransId="{D5A59ABC-4497-4883-87BC-961DFDA0872C}"/>
    <dgm:cxn modelId="{59ED2366-D14E-4649-A92D-E0CC34C80451}" srcId="{E0D7EE42-83A5-41EE-A57E-CF3C5BA50DA1}" destId="{9DF27A75-CAD1-42AE-8573-07C3FF81C718}" srcOrd="0" destOrd="0" parTransId="{FFE3AE76-75EF-4F5E-A8E8-F4D60866940D}" sibTransId="{5103A5BF-7403-4555-ACF4-A34B15D638B3}"/>
    <dgm:cxn modelId="{BB9F9343-2275-4C1C-838C-B4A5D35C3D43}" srcId="{63AC4596-27BF-462B-9923-C46513387B86}" destId="{AB90E09A-F492-4DAA-BCE0-95FC49860265}" srcOrd="1" destOrd="0" parTransId="{328C71BA-0A19-4DD3-97BF-457FE8FEA32E}" sibTransId="{2BEA41D6-29D8-4674-99E6-5678CF14A11C}"/>
    <dgm:cxn modelId="{30DE839D-A919-4109-A2D9-AB1C2D54AF6A}" srcId="{AE8132B8-0732-4A58-9DC1-A84A7CA838B7}" destId="{4EBA3549-13F8-4DAC-9AD0-FCFB6019CFC4}" srcOrd="0" destOrd="0" parTransId="{6ED0DE0B-91D0-4B5A-99B2-9404428E1417}" sibTransId="{8BC0E8F8-5C9F-43B4-B576-B75400989D30}"/>
    <dgm:cxn modelId="{98B4985D-8B11-4FF6-A9E7-C14637E7B8D2}" srcId="{646159F7-7A7A-4E16-ACB3-8E3D58D3C309}" destId="{248D8A41-5D24-46C0-BCC9-E03657169CA5}" srcOrd="1" destOrd="0" parTransId="{16B9150D-C6A4-40FB-AEBD-5FF8EF7A26D7}" sibTransId="{F32BAF72-9722-4CB3-91B3-7637D7D8047A}"/>
    <dgm:cxn modelId="{18578A83-AB9F-4F75-99CF-8F065927E654}" srcId="{646159F7-7A7A-4E16-ACB3-8E3D58D3C309}" destId="{AE8132B8-0732-4A58-9DC1-A84A7CA838B7}" srcOrd="4" destOrd="0" parTransId="{5B92E218-84AD-4EDC-8616-D8BD7177EC5C}" sibTransId="{58565DF1-9BC9-4037-ABA0-D826AEBB5847}"/>
    <dgm:cxn modelId="{5BCC260A-352A-436B-9BC0-E8ABB845DBFF}" srcId="{248D8A41-5D24-46C0-BCC9-E03657169CA5}" destId="{A7E167A5-DEBB-482E-BBF7-20C979D55827}" srcOrd="0" destOrd="0" parTransId="{217F8F6E-51F6-4A57-9406-6D0CEB160D19}" sibTransId="{7BE36F6A-87B8-404A-910F-C04215625469}"/>
    <dgm:cxn modelId="{437DCCED-5B90-4544-A1A3-E94F070115C8}" srcId="{646159F7-7A7A-4E16-ACB3-8E3D58D3C309}" destId="{4B089BF7-0FC7-4295-85B8-FA0F638B67CE}" srcOrd="2" destOrd="0" parTransId="{4FA8F232-07B3-4AB4-AA54-DAE0A2628CD3}" sibTransId="{AAF25DAF-34A0-4012-A0C9-D26E3EA831D1}"/>
    <dgm:cxn modelId="{3D5D9D4C-B720-4175-9AF8-A3FC4F2DD9C0}" type="presOf" srcId="{F0846CF8-5E15-4C00-A5D7-AEB6EB7C90E6}" destId="{8B4453F8-222B-4CF5-8F2D-3B600E4E2E51}" srcOrd="0" destOrd="2" presId="urn:microsoft.com/office/officeart/2005/8/layout/list1"/>
    <dgm:cxn modelId="{38EE6A8D-C2AE-404B-A7D6-3E0BF0BE4598}" type="presOf" srcId="{AE8132B8-0732-4A58-9DC1-A84A7CA838B7}" destId="{38474DDD-E5D2-45F2-89DC-E0A9E5638C95}" srcOrd="0" destOrd="0" presId="urn:microsoft.com/office/officeart/2005/8/layout/list1"/>
    <dgm:cxn modelId="{98BF80DC-2AB3-40D1-9117-6D609201684E}" srcId="{5BA516CC-C0DC-4C4A-AA13-41BE2D2FF297}" destId="{62C2F915-D79A-4844-BC7E-2E78D6B11E23}" srcOrd="1" destOrd="0" parTransId="{01AFB618-C839-4B33-B408-9370EA94E5EB}" sibTransId="{5183F160-69BF-429B-8B05-127FD3587125}"/>
    <dgm:cxn modelId="{867745AD-5459-4BE7-8FA3-15E756CDA83E}" srcId="{5BA516CC-C0DC-4C4A-AA13-41BE2D2FF297}" destId="{4C0DED1B-0973-4D8D-BFC5-F180B15D026D}" srcOrd="0" destOrd="0" parTransId="{DE8D91EB-0E36-45BF-926E-6FEE6EC8818A}" sibTransId="{DADFF673-8F91-43CD-A9D1-1690EEA6B970}"/>
    <dgm:cxn modelId="{05A53AAE-C097-4C0E-9514-8D12B105BACE}" type="presOf" srcId="{D88DF200-EA5C-46F6-B368-824197C44CF4}" destId="{ABD3B1EC-0231-459A-88F1-73DEF72C5DB7}" srcOrd="0" destOrd="1" presId="urn:microsoft.com/office/officeart/2005/8/layout/list1"/>
    <dgm:cxn modelId="{76AC292F-2943-4540-A390-A3543525F1CB}" type="presOf" srcId="{63AC4596-27BF-462B-9923-C46513387B86}" destId="{64B06F42-0D71-4994-AD87-B8B298C2DF25}" srcOrd="0" destOrd="0" presId="urn:microsoft.com/office/officeart/2005/8/layout/list1"/>
    <dgm:cxn modelId="{A12ACA4F-65C9-4D4D-BD4A-CACD1EEC17A4}" srcId="{4B089BF7-0FC7-4295-85B8-FA0F638B67CE}" destId="{D88DF200-EA5C-46F6-B368-824197C44CF4}" srcOrd="1" destOrd="0" parTransId="{89BE8502-CFC4-40F8-B22B-B22CF41CEE53}" sibTransId="{B3D431A2-78C2-4EB2-A68B-80CE0B94E625}"/>
    <dgm:cxn modelId="{8FC71348-DD90-463F-858E-F895BDCB2F19}" type="presOf" srcId="{BB9A9D7A-D652-4DC5-8BBF-7F731C29D7BB}" destId="{ABD3B1EC-0231-459A-88F1-73DEF72C5DB7}" srcOrd="0" destOrd="2" presId="urn:microsoft.com/office/officeart/2005/8/layout/list1"/>
    <dgm:cxn modelId="{86BCD1E6-4222-43D6-B3F5-801ACA3EA509}" type="presOf" srcId="{007E24C5-CFF5-4945-A76E-A7ECB59A5F26}" destId="{0CE8FB84-4DEF-4AC1-B6AA-57A92F27EE81}" srcOrd="0" destOrd="1" presId="urn:microsoft.com/office/officeart/2005/8/layout/list1"/>
    <dgm:cxn modelId="{1BD152C0-1A80-41B9-9B99-E665A58087B4}" type="presOf" srcId="{5BA516CC-C0DC-4C4A-AA13-41BE2D2FF297}" destId="{D4DD5AAB-CD6D-429D-B3A1-8AF5046756D2}" srcOrd="1" destOrd="0" presId="urn:microsoft.com/office/officeart/2005/8/layout/list1"/>
    <dgm:cxn modelId="{7FEBE163-4A8A-4657-90D5-7F6A5EC257E4}" srcId="{AE8132B8-0732-4A58-9DC1-A84A7CA838B7}" destId="{F0846CF8-5E15-4C00-A5D7-AEB6EB7C90E6}" srcOrd="2" destOrd="0" parTransId="{34F52305-2E2C-4835-830C-FF28653F8856}" sibTransId="{340ABC1B-E225-40BA-93EB-037797865AE1}"/>
    <dgm:cxn modelId="{C7744CB0-A4BA-426C-97AC-2C194DC70B07}" srcId="{646159F7-7A7A-4E16-ACB3-8E3D58D3C309}" destId="{E0D7EE42-83A5-41EE-A57E-CF3C5BA50DA1}" srcOrd="5" destOrd="0" parTransId="{42B4D8C3-970A-46B5-9AEC-FE3022182808}" sibTransId="{F2EAF897-DFD0-4904-A84A-6E972B0B23D6}"/>
    <dgm:cxn modelId="{4FE88C37-F2E9-4AC8-B0DF-D7E4F530352D}" type="presOf" srcId="{62C2F915-D79A-4844-BC7E-2E78D6B11E23}" destId="{0C182A3B-B2A6-4FE4-BB10-92D572340497}" srcOrd="0" destOrd="1" presId="urn:microsoft.com/office/officeart/2005/8/layout/list1"/>
    <dgm:cxn modelId="{E939352E-97F1-489C-9EFD-FF52996B4284}" type="presOf" srcId="{D848D777-22A0-43EC-807F-44FBF6526AC2}" destId="{C15D770E-33CE-4919-8DB3-67730424C09F}" srcOrd="0" destOrd="0" presId="urn:microsoft.com/office/officeart/2005/8/layout/list1"/>
    <dgm:cxn modelId="{9100387C-0624-4DC0-BFF0-258049A06F9B}" type="presOf" srcId="{CC33C019-04C3-4592-B351-8E20F8A729E4}" destId="{8B4453F8-222B-4CF5-8F2D-3B600E4E2E51}" srcOrd="0" destOrd="1" presId="urn:microsoft.com/office/officeart/2005/8/layout/list1"/>
    <dgm:cxn modelId="{A3DF12FD-EF5C-4233-816D-B3ABEDC3EAA3}" type="presOf" srcId="{4EBA3549-13F8-4DAC-9AD0-FCFB6019CFC4}" destId="{8B4453F8-222B-4CF5-8F2D-3B600E4E2E51}" srcOrd="0" destOrd="0" presId="urn:microsoft.com/office/officeart/2005/8/layout/list1"/>
    <dgm:cxn modelId="{C438F41A-6147-46F8-86C7-CA1249B57315}" type="presOf" srcId="{4B089BF7-0FC7-4295-85B8-FA0F638B67CE}" destId="{525BA23A-19CE-44E6-BD10-3E383AB2C2C0}" srcOrd="0" destOrd="0" presId="urn:microsoft.com/office/officeart/2005/8/layout/list1"/>
    <dgm:cxn modelId="{E71B20F3-1653-482C-93E2-F0FF772CAE7B}" type="presOf" srcId="{E0D7EE42-83A5-41EE-A57E-CF3C5BA50DA1}" destId="{B60A56AF-52BF-445E-8173-61D0B15A4A25}" srcOrd="0" destOrd="0" presId="urn:microsoft.com/office/officeart/2005/8/layout/list1"/>
    <dgm:cxn modelId="{0D9E9815-7ABB-456C-8352-2421272C2319}" type="presOf" srcId="{9DF27A75-CAD1-42AE-8573-07C3FF81C718}" destId="{0CE8FB84-4DEF-4AC1-B6AA-57A92F27EE81}" srcOrd="0" destOrd="0" presId="urn:microsoft.com/office/officeart/2005/8/layout/list1"/>
    <dgm:cxn modelId="{1DE26321-48E4-4C10-8E09-215BBA6807D3}" type="presParOf" srcId="{D3336EA3-22AD-471E-9894-22544EA8D320}" destId="{50A79B55-9AD3-40D2-A538-2CDC7AC319C5}" srcOrd="0" destOrd="0" presId="urn:microsoft.com/office/officeart/2005/8/layout/list1"/>
    <dgm:cxn modelId="{C650539D-3690-4AB8-B6E2-C47F363114BF}" type="presParOf" srcId="{50A79B55-9AD3-40D2-A538-2CDC7AC319C5}" destId="{8482E1EE-BE5A-4A24-BE3F-2BAC39A42A8F}" srcOrd="0" destOrd="0" presId="urn:microsoft.com/office/officeart/2005/8/layout/list1"/>
    <dgm:cxn modelId="{B1D3135B-5C45-4D46-BC99-E8109F3F022D}" type="presParOf" srcId="{50A79B55-9AD3-40D2-A538-2CDC7AC319C5}" destId="{D4DD5AAB-CD6D-429D-B3A1-8AF5046756D2}" srcOrd="1" destOrd="0" presId="urn:microsoft.com/office/officeart/2005/8/layout/list1"/>
    <dgm:cxn modelId="{28DF2FDE-1FC0-4581-A9D1-E0ED95CB6997}" type="presParOf" srcId="{D3336EA3-22AD-471E-9894-22544EA8D320}" destId="{982CBE00-F8D4-44F7-8A4E-7725696320A9}" srcOrd="1" destOrd="0" presId="urn:microsoft.com/office/officeart/2005/8/layout/list1"/>
    <dgm:cxn modelId="{7CC33FD6-134B-41B7-9E93-1F508D46D8D9}" type="presParOf" srcId="{D3336EA3-22AD-471E-9894-22544EA8D320}" destId="{0C182A3B-B2A6-4FE4-BB10-92D572340497}" srcOrd="2" destOrd="0" presId="urn:microsoft.com/office/officeart/2005/8/layout/list1"/>
    <dgm:cxn modelId="{B116F3F1-3D86-4E5E-BA46-0CA320444D97}" type="presParOf" srcId="{D3336EA3-22AD-471E-9894-22544EA8D320}" destId="{29772F8C-3B32-473E-91FA-97311E0B123F}" srcOrd="3" destOrd="0" presId="urn:microsoft.com/office/officeart/2005/8/layout/list1"/>
    <dgm:cxn modelId="{38137AC2-54F8-44CC-9BF3-7E2E77A5FBB6}" type="presParOf" srcId="{D3336EA3-22AD-471E-9894-22544EA8D320}" destId="{32F3E99B-78E4-4FFF-97F6-ED719557DA91}" srcOrd="4" destOrd="0" presId="urn:microsoft.com/office/officeart/2005/8/layout/list1"/>
    <dgm:cxn modelId="{54EE9D0E-2A46-4BAF-ABB6-59E8CB872EA1}" type="presParOf" srcId="{32F3E99B-78E4-4FFF-97F6-ED719557DA91}" destId="{4EC07E31-F6C4-4276-BAAF-4088851EE696}" srcOrd="0" destOrd="0" presId="urn:microsoft.com/office/officeart/2005/8/layout/list1"/>
    <dgm:cxn modelId="{CCC198C6-9CFB-4892-90F4-0ADB811062D6}" type="presParOf" srcId="{32F3E99B-78E4-4FFF-97F6-ED719557DA91}" destId="{3D7A722D-1730-442A-88FC-18C5030E3A97}" srcOrd="1" destOrd="0" presId="urn:microsoft.com/office/officeart/2005/8/layout/list1"/>
    <dgm:cxn modelId="{FC92F5E4-6D56-4EC3-B08C-AFA47A2233B5}" type="presParOf" srcId="{D3336EA3-22AD-471E-9894-22544EA8D320}" destId="{0ED77922-1C45-48CF-A233-DF5C7D5087E4}" srcOrd="5" destOrd="0" presId="urn:microsoft.com/office/officeart/2005/8/layout/list1"/>
    <dgm:cxn modelId="{62AAAF77-B2BF-47CE-9D69-9BEF8B53A9A1}" type="presParOf" srcId="{D3336EA3-22AD-471E-9894-22544EA8D320}" destId="{D99217C9-0DCC-42F4-9D8B-D54E258669B7}" srcOrd="6" destOrd="0" presId="urn:microsoft.com/office/officeart/2005/8/layout/list1"/>
    <dgm:cxn modelId="{3AE4C8CC-9280-464C-BB0A-49DB65D1096C}" type="presParOf" srcId="{D3336EA3-22AD-471E-9894-22544EA8D320}" destId="{DEFCA825-9F7E-43B3-A271-5D1BD9E4C28A}" srcOrd="7" destOrd="0" presId="urn:microsoft.com/office/officeart/2005/8/layout/list1"/>
    <dgm:cxn modelId="{CAB600B7-3946-4F5E-8622-858B4AE95DB7}" type="presParOf" srcId="{D3336EA3-22AD-471E-9894-22544EA8D320}" destId="{996B1B02-CAA4-45D5-B52F-E6D428A1773D}" srcOrd="8" destOrd="0" presId="urn:microsoft.com/office/officeart/2005/8/layout/list1"/>
    <dgm:cxn modelId="{614A8E37-D950-4FF2-9B65-9D190EADFD1F}" type="presParOf" srcId="{996B1B02-CAA4-45D5-B52F-E6D428A1773D}" destId="{525BA23A-19CE-44E6-BD10-3E383AB2C2C0}" srcOrd="0" destOrd="0" presId="urn:microsoft.com/office/officeart/2005/8/layout/list1"/>
    <dgm:cxn modelId="{0D1101B1-EE11-43DA-8CFD-10362FB7C545}" type="presParOf" srcId="{996B1B02-CAA4-45D5-B52F-E6D428A1773D}" destId="{DBD73F92-E45E-434B-95A6-B5D136FF6189}" srcOrd="1" destOrd="0" presId="urn:microsoft.com/office/officeart/2005/8/layout/list1"/>
    <dgm:cxn modelId="{A2AB5DC3-09D1-43B2-8E01-7A497D5F52A5}" type="presParOf" srcId="{D3336EA3-22AD-471E-9894-22544EA8D320}" destId="{926295FB-B3D9-4773-8C44-8B5A3E864D88}" srcOrd="9" destOrd="0" presId="urn:microsoft.com/office/officeart/2005/8/layout/list1"/>
    <dgm:cxn modelId="{F1C1525F-7456-44FE-9DBE-314CE79676AA}" type="presParOf" srcId="{D3336EA3-22AD-471E-9894-22544EA8D320}" destId="{ABD3B1EC-0231-459A-88F1-73DEF72C5DB7}" srcOrd="10" destOrd="0" presId="urn:microsoft.com/office/officeart/2005/8/layout/list1"/>
    <dgm:cxn modelId="{44DF9292-8AAD-45FA-BE9A-75A63931B214}" type="presParOf" srcId="{D3336EA3-22AD-471E-9894-22544EA8D320}" destId="{372348B4-35D4-4F1A-B1A3-DFC7AEFB063D}" srcOrd="11" destOrd="0" presId="urn:microsoft.com/office/officeart/2005/8/layout/list1"/>
    <dgm:cxn modelId="{AE1697DC-FDD9-4F2D-A16C-2690005B7C80}" type="presParOf" srcId="{D3336EA3-22AD-471E-9894-22544EA8D320}" destId="{3B165F8C-C72B-4B32-9069-DB894F536133}" srcOrd="12" destOrd="0" presId="urn:microsoft.com/office/officeart/2005/8/layout/list1"/>
    <dgm:cxn modelId="{733CA091-A1EF-4321-8BEB-7A4BD3F4A996}" type="presParOf" srcId="{3B165F8C-C72B-4B32-9069-DB894F536133}" destId="{64B06F42-0D71-4994-AD87-B8B298C2DF25}" srcOrd="0" destOrd="0" presId="urn:microsoft.com/office/officeart/2005/8/layout/list1"/>
    <dgm:cxn modelId="{8548A82E-7497-4C43-B41C-71A9ACA254E6}" type="presParOf" srcId="{3B165F8C-C72B-4B32-9069-DB894F536133}" destId="{E046757A-F41B-42DA-9F97-C551A52E03D4}" srcOrd="1" destOrd="0" presId="urn:microsoft.com/office/officeart/2005/8/layout/list1"/>
    <dgm:cxn modelId="{D3F6CCA3-9092-42B7-B95D-DF13CA246B69}" type="presParOf" srcId="{D3336EA3-22AD-471E-9894-22544EA8D320}" destId="{E303D693-212D-4E7E-AC70-63D06DB0EBB7}" srcOrd="13" destOrd="0" presId="urn:microsoft.com/office/officeart/2005/8/layout/list1"/>
    <dgm:cxn modelId="{D238DF48-2DB4-4EBB-BFF9-020104FB29B7}" type="presParOf" srcId="{D3336EA3-22AD-471E-9894-22544EA8D320}" destId="{C15D770E-33CE-4919-8DB3-67730424C09F}" srcOrd="14" destOrd="0" presId="urn:microsoft.com/office/officeart/2005/8/layout/list1"/>
    <dgm:cxn modelId="{38F5305D-C6D2-49C1-8BAC-96CFB2900F97}" type="presParOf" srcId="{D3336EA3-22AD-471E-9894-22544EA8D320}" destId="{51422F6A-E121-4269-9EA0-452C2E544EDC}" srcOrd="15" destOrd="0" presId="urn:microsoft.com/office/officeart/2005/8/layout/list1"/>
    <dgm:cxn modelId="{99613712-98A5-4A05-BBDD-EB6739B0D06D}" type="presParOf" srcId="{D3336EA3-22AD-471E-9894-22544EA8D320}" destId="{053B6D03-6D27-412C-9888-F3BBBA44E38D}" srcOrd="16" destOrd="0" presId="urn:microsoft.com/office/officeart/2005/8/layout/list1"/>
    <dgm:cxn modelId="{DFC78301-93B2-4593-B886-C0C8C678C4D9}" type="presParOf" srcId="{053B6D03-6D27-412C-9888-F3BBBA44E38D}" destId="{38474DDD-E5D2-45F2-89DC-E0A9E5638C95}" srcOrd="0" destOrd="0" presId="urn:microsoft.com/office/officeart/2005/8/layout/list1"/>
    <dgm:cxn modelId="{4CF70205-4DA7-4C13-8EFD-D9950C73D143}" type="presParOf" srcId="{053B6D03-6D27-412C-9888-F3BBBA44E38D}" destId="{D0BB0170-31BD-43F0-8181-6906615F1840}" srcOrd="1" destOrd="0" presId="urn:microsoft.com/office/officeart/2005/8/layout/list1"/>
    <dgm:cxn modelId="{50BF07E3-3916-4493-BDB5-79D5A251FFE0}" type="presParOf" srcId="{D3336EA3-22AD-471E-9894-22544EA8D320}" destId="{AB5A7D6D-6A35-466B-86B2-E97928F710A3}" srcOrd="17" destOrd="0" presId="urn:microsoft.com/office/officeart/2005/8/layout/list1"/>
    <dgm:cxn modelId="{A2E199D4-5E71-4A74-9A3F-EC35D8C31D52}" type="presParOf" srcId="{D3336EA3-22AD-471E-9894-22544EA8D320}" destId="{8B4453F8-222B-4CF5-8F2D-3B600E4E2E51}" srcOrd="18" destOrd="0" presId="urn:microsoft.com/office/officeart/2005/8/layout/list1"/>
    <dgm:cxn modelId="{6CF200AE-4C49-4D87-B748-776623F63A60}" type="presParOf" srcId="{D3336EA3-22AD-471E-9894-22544EA8D320}" destId="{D06CDD65-ED5A-43CE-95D6-AC8E9C606974}" srcOrd="19" destOrd="0" presId="urn:microsoft.com/office/officeart/2005/8/layout/list1"/>
    <dgm:cxn modelId="{B0C3C3EF-68BC-4DC8-9B66-04C774236B72}" type="presParOf" srcId="{D3336EA3-22AD-471E-9894-22544EA8D320}" destId="{C84A7F0D-AB56-4772-B8C5-164FCDC0B138}" srcOrd="20" destOrd="0" presId="urn:microsoft.com/office/officeart/2005/8/layout/list1"/>
    <dgm:cxn modelId="{F63226F8-57A6-4A39-B8B6-ED7F9326203A}" type="presParOf" srcId="{C84A7F0D-AB56-4772-B8C5-164FCDC0B138}" destId="{B60A56AF-52BF-445E-8173-61D0B15A4A25}" srcOrd="0" destOrd="0" presId="urn:microsoft.com/office/officeart/2005/8/layout/list1"/>
    <dgm:cxn modelId="{6DED7C8C-9036-41C3-9CF2-8803A99AAF2D}" type="presParOf" srcId="{C84A7F0D-AB56-4772-B8C5-164FCDC0B138}" destId="{E421481B-E26C-48DD-B4F1-7F30139E1A2A}" srcOrd="1" destOrd="0" presId="urn:microsoft.com/office/officeart/2005/8/layout/list1"/>
    <dgm:cxn modelId="{ED3FCFD8-5548-481C-A473-F214C561AE85}" type="presParOf" srcId="{D3336EA3-22AD-471E-9894-22544EA8D320}" destId="{B61111C7-CA77-4CC7-8610-46B565362024}" srcOrd="21" destOrd="0" presId="urn:microsoft.com/office/officeart/2005/8/layout/list1"/>
    <dgm:cxn modelId="{1620B127-C8A0-48C2-8F31-60C377FC9017}" type="presParOf" srcId="{D3336EA3-22AD-471E-9894-22544EA8D320}" destId="{0CE8FB84-4DEF-4AC1-B6AA-57A92F27EE81}" srcOrd="22" destOrd="0" presId="urn:microsoft.com/office/officeart/2005/8/layout/list1"/>
  </dgm:cxnLst>
  <dgm:bg>
    <a:noFill/>
  </dgm:bg>
  <dgm:whole>
    <a:ln>
      <a:noFill/>
    </a:ln>
  </dgm:whole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C182A3B-B2A6-4FE4-BB10-92D572340497}">
      <dsp:nvSpPr>
        <dsp:cNvPr id="0" name=""/>
        <dsp:cNvSpPr/>
      </dsp:nvSpPr>
      <dsp:spPr>
        <a:xfrm>
          <a:off x="0" y="645018"/>
          <a:ext cx="8064896" cy="582750"/>
        </a:xfrm>
        <a:prstGeom prst="rect">
          <a:avLst/>
        </a:prstGeom>
        <a:noFill/>
        <a:ln w="25400" cap="flat" cmpd="sng" algn="ctr">
          <a:noFill/>
          <a:prstDash val="solid"/>
        </a:ln>
        <a:effectLst/>
      </dsp:spPr>
      <dsp:style>
        <a:lnRef idx="2">
          <a:schemeClr val="accent3"/>
        </a:lnRef>
        <a:fillRef idx="1">
          <a:schemeClr val="lt1"/>
        </a:fillRef>
        <a:effectRef idx="0">
          <a:schemeClr val="accent3"/>
        </a:effectRef>
        <a:fontRef idx="minor">
          <a:schemeClr val="dk1"/>
        </a:fontRef>
      </dsp:style>
      <dsp:txBody>
        <a:bodyPr spcFirstLastPara="0" vert="horz" wrap="square" lIns="625926" tIns="208280" rIns="625926" bIns="71120" numCol="1" spcCol="1270" anchor="t" anchorCtr="0">
          <a:noAutofit/>
        </a:bodyPr>
        <a:lstStyle/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da-DK" altLang="da-DK" sz="1000" b="1" kern="1200" dirty="0" smtClean="0">
              <a:solidFill>
                <a:srgbClr val="000000"/>
              </a:solidFill>
              <a:latin typeface="Frutiger LT Std 45 Light" pitchFamily="34" charset="0"/>
            </a:rPr>
            <a:t>65% reduktion pr. årsværk</a:t>
          </a:r>
          <a:endParaRPr lang="en-GB" sz="1000" b="1" kern="1200" dirty="0">
            <a:solidFill>
              <a:srgbClr val="000000"/>
            </a:solidFill>
            <a:latin typeface="Frutiger LT Std 45 Light" pitchFamily="34" charset="0"/>
          </a:endParaRP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da-DK" altLang="da-DK" sz="1000" kern="1200" dirty="0" smtClean="0">
              <a:solidFill>
                <a:srgbClr val="000000"/>
              </a:solidFill>
              <a:latin typeface="Frutiger LT Std 45 Light" pitchFamily="34" charset="0"/>
            </a:rPr>
            <a:t>Transport: Begrænse væksten i CO2-emissioner til max. 1% pr. år</a:t>
          </a:r>
          <a:endParaRPr lang="en-US" altLang="da-DK" sz="1000" kern="1200" dirty="0" smtClean="0">
            <a:solidFill>
              <a:srgbClr val="000000"/>
            </a:solidFill>
            <a:latin typeface="Frutiger LT Std 45 Light" pitchFamily="34" charset="0"/>
          </a:endParaRPr>
        </a:p>
      </dsp:txBody>
      <dsp:txXfrm>
        <a:off x="0" y="645018"/>
        <a:ext cx="8064896" cy="582750"/>
      </dsp:txXfrm>
    </dsp:sp>
    <dsp:sp modelId="{D4DD5AAB-CD6D-429D-B3A1-8AF5046756D2}">
      <dsp:nvSpPr>
        <dsp:cNvPr id="0" name=""/>
        <dsp:cNvSpPr/>
      </dsp:nvSpPr>
      <dsp:spPr>
        <a:xfrm>
          <a:off x="464396" y="552008"/>
          <a:ext cx="5645427" cy="295200"/>
        </a:xfrm>
        <a:prstGeom prst="roundRect">
          <a:avLst/>
        </a:prstGeom>
        <a:solidFill>
          <a:schemeClr val="lt1"/>
        </a:solidFill>
        <a:ln w="25400" cap="flat" cmpd="sng" algn="ctr">
          <a:noFill/>
          <a:prstDash val="solid"/>
        </a:ln>
        <a:effectLst/>
      </dsp:spPr>
      <dsp:style>
        <a:lnRef idx="2">
          <a:schemeClr val="accent3"/>
        </a:lnRef>
        <a:fillRef idx="1">
          <a:schemeClr val="lt1"/>
        </a:fillRef>
        <a:effectRef idx="0">
          <a:schemeClr val="accent3"/>
        </a:effectRef>
        <a:fontRef idx="minor">
          <a:schemeClr val="dk1"/>
        </a:fontRef>
      </dsp:style>
      <dsp:txBody>
        <a:bodyPr spcFirstLastPara="0" vert="horz" wrap="square" lIns="213384" tIns="0" rIns="213384" bIns="0" numCol="1" spcCol="1270" anchor="ctr" anchorCtr="0">
          <a:noAutofit/>
        </a:bodyPr>
        <a:lstStyle/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a-DK" sz="1100" b="1" kern="1200" dirty="0" smtClean="0">
              <a:solidFill>
                <a:srgbClr val="000000"/>
              </a:solidFill>
              <a:latin typeface="Frutiger LT Std 45 Light" pitchFamily="34" charset="0"/>
            </a:rPr>
            <a:t>CO2 og klima</a:t>
          </a:r>
          <a:endParaRPr lang="en-GB" sz="1100" b="1" kern="1200" dirty="0">
            <a:solidFill>
              <a:srgbClr val="000000"/>
            </a:solidFill>
            <a:latin typeface="Frutiger LT Std 45 Light" pitchFamily="34" charset="0"/>
          </a:endParaRPr>
        </a:p>
      </dsp:txBody>
      <dsp:txXfrm>
        <a:off x="478806" y="566418"/>
        <a:ext cx="5616607" cy="266380"/>
      </dsp:txXfrm>
    </dsp:sp>
    <dsp:sp modelId="{D99217C9-0DCC-42F4-9D8B-D54E258669B7}">
      <dsp:nvSpPr>
        <dsp:cNvPr id="0" name=""/>
        <dsp:cNvSpPr/>
      </dsp:nvSpPr>
      <dsp:spPr>
        <a:xfrm>
          <a:off x="0" y="1418756"/>
          <a:ext cx="8064896" cy="433125"/>
        </a:xfrm>
        <a:prstGeom prst="rect">
          <a:avLst/>
        </a:prstGeom>
        <a:solidFill>
          <a:schemeClr val="lt1"/>
        </a:solidFill>
        <a:ln w="25400" cap="flat" cmpd="sng" algn="ctr">
          <a:noFill/>
          <a:prstDash val="solid"/>
        </a:ln>
        <a:effectLst/>
      </dsp:spPr>
      <dsp:style>
        <a:lnRef idx="2">
          <a:schemeClr val="accent3"/>
        </a:lnRef>
        <a:fillRef idx="1">
          <a:schemeClr val="lt1"/>
        </a:fillRef>
        <a:effectRef idx="0">
          <a:schemeClr val="accent3"/>
        </a:effectRef>
        <a:fontRef idx="minor">
          <a:schemeClr val="dk1"/>
        </a:fontRef>
      </dsp:style>
      <dsp:txBody>
        <a:bodyPr spcFirstLastPara="0" vert="horz" wrap="square" lIns="625926" tIns="208280" rIns="625926" bIns="78232" numCol="1" spcCol="1270" anchor="t" anchorCtr="0">
          <a:noAutofit/>
        </a:bodyPr>
        <a:lstStyle/>
        <a:p>
          <a:pPr marL="57150" lvl="1" indent="-57150" algn="l" defTabSz="466725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da-DK" altLang="da-DK" sz="1050" b="1" kern="1200" dirty="0" smtClean="0">
              <a:solidFill>
                <a:srgbClr val="000000"/>
              </a:solidFill>
              <a:latin typeface="Frutiger LT Std 45 Light" pitchFamily="34" charset="0"/>
            </a:rPr>
            <a:t>50% reduktion pr. årsværk</a:t>
          </a:r>
          <a:endParaRPr lang="en-GB" sz="1050" b="1" kern="1200" dirty="0">
            <a:solidFill>
              <a:srgbClr val="000000"/>
            </a:solidFill>
            <a:latin typeface="Frutiger LT Std 45 Light" pitchFamily="34" charset="0"/>
          </a:endParaRPr>
        </a:p>
      </dsp:txBody>
      <dsp:txXfrm>
        <a:off x="0" y="1418756"/>
        <a:ext cx="8064896" cy="433125"/>
      </dsp:txXfrm>
    </dsp:sp>
    <dsp:sp modelId="{3D7A722D-1730-442A-88FC-18C5030E3A97}">
      <dsp:nvSpPr>
        <dsp:cNvPr id="0" name=""/>
        <dsp:cNvSpPr/>
      </dsp:nvSpPr>
      <dsp:spPr>
        <a:xfrm>
          <a:off x="466917" y="1332500"/>
          <a:ext cx="5645427" cy="295200"/>
        </a:xfrm>
        <a:prstGeom prst="roundRect">
          <a:avLst/>
        </a:prstGeom>
        <a:solidFill>
          <a:schemeClr val="lt1"/>
        </a:solidFill>
        <a:ln w="25400" cap="flat" cmpd="sng" algn="ctr">
          <a:noFill/>
          <a:prstDash val="solid"/>
        </a:ln>
        <a:effectLst/>
      </dsp:spPr>
      <dsp:style>
        <a:lnRef idx="2">
          <a:schemeClr val="accent3"/>
        </a:lnRef>
        <a:fillRef idx="1">
          <a:schemeClr val="lt1"/>
        </a:fillRef>
        <a:effectRef idx="0">
          <a:schemeClr val="accent3"/>
        </a:effectRef>
        <a:fontRef idx="minor">
          <a:schemeClr val="dk1"/>
        </a:fontRef>
      </dsp:style>
      <dsp:txBody>
        <a:bodyPr spcFirstLastPara="0" vert="horz" wrap="square" lIns="213384" tIns="0" rIns="213384" bIns="0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a-DK" sz="1200" b="1" kern="1200" dirty="0" smtClean="0">
              <a:solidFill>
                <a:srgbClr val="000000"/>
              </a:solidFill>
              <a:latin typeface="Frutiger LT Std 45 Light" pitchFamily="34" charset="0"/>
            </a:rPr>
            <a:t>Energieffektivitet</a:t>
          </a:r>
          <a:endParaRPr lang="en-GB" sz="1200" b="1" kern="1200" dirty="0">
            <a:solidFill>
              <a:srgbClr val="000000"/>
            </a:solidFill>
            <a:latin typeface="Frutiger LT Std 45 Light" pitchFamily="34" charset="0"/>
          </a:endParaRPr>
        </a:p>
      </dsp:txBody>
      <dsp:txXfrm>
        <a:off x="481327" y="1346910"/>
        <a:ext cx="5616607" cy="266380"/>
      </dsp:txXfrm>
    </dsp:sp>
    <dsp:sp modelId="{ABD3B1EC-0231-459A-88F1-73DEF72C5DB7}">
      <dsp:nvSpPr>
        <dsp:cNvPr id="0" name=""/>
        <dsp:cNvSpPr/>
      </dsp:nvSpPr>
      <dsp:spPr>
        <a:xfrm>
          <a:off x="0" y="2071830"/>
          <a:ext cx="8064896" cy="929250"/>
        </a:xfrm>
        <a:prstGeom prst="rect">
          <a:avLst/>
        </a:prstGeom>
        <a:noFill/>
        <a:ln w="25400" cap="flat" cmpd="sng" algn="ctr">
          <a:noFill/>
          <a:prstDash val="solid"/>
        </a:ln>
        <a:effectLst/>
      </dsp:spPr>
      <dsp:style>
        <a:lnRef idx="2">
          <a:schemeClr val="accent3"/>
        </a:lnRef>
        <a:fillRef idx="1">
          <a:schemeClr val="lt1"/>
        </a:fillRef>
        <a:effectRef idx="0">
          <a:schemeClr val="accent3"/>
        </a:effectRef>
        <a:fontRef idx="minor">
          <a:schemeClr val="dk1"/>
        </a:fontRef>
      </dsp:style>
      <dsp:txBody>
        <a:bodyPr spcFirstLastPara="0" vert="horz" wrap="square" lIns="625926" tIns="208280" rIns="625926" bIns="78232" numCol="1" spcCol="1270" anchor="t" anchorCtr="0">
          <a:noAutofit/>
        </a:bodyPr>
        <a:lstStyle/>
        <a:p>
          <a:pPr marL="57150" lvl="1" indent="-57150" algn="l" defTabSz="466725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da-DK" altLang="da-DK" sz="1050" kern="1200" dirty="0" smtClean="0">
              <a:solidFill>
                <a:srgbClr val="000000"/>
              </a:solidFill>
              <a:latin typeface="Frutiger LT Std 45 Light" pitchFamily="34" charset="0"/>
            </a:rPr>
            <a:t>Reduktion af de samlede affaldsmængder med 20% pr. årsværk</a:t>
          </a:r>
          <a:endParaRPr lang="en-GB" sz="1050" kern="1200" dirty="0">
            <a:solidFill>
              <a:srgbClr val="000000"/>
            </a:solidFill>
            <a:latin typeface="Frutiger LT Std 45 Light" pitchFamily="34" charset="0"/>
          </a:endParaRPr>
        </a:p>
        <a:p>
          <a:pPr marL="57150" lvl="1" indent="-57150" algn="l" defTabSz="466725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da-DK" altLang="da-DK" sz="1050" kern="1200" dirty="0" smtClean="0">
              <a:solidFill>
                <a:srgbClr val="000000"/>
              </a:solidFill>
              <a:latin typeface="Frutiger LT Std 45 Light" pitchFamily="34" charset="0"/>
            </a:rPr>
            <a:t>Genanvendelse af 50% af affaldet</a:t>
          </a:r>
          <a:endParaRPr lang="en-US" altLang="da-DK" sz="1050" kern="1200" dirty="0" smtClean="0">
            <a:solidFill>
              <a:srgbClr val="000000"/>
            </a:solidFill>
            <a:latin typeface="Frutiger LT Std 45 Light" pitchFamily="34" charset="0"/>
          </a:endParaRPr>
        </a:p>
        <a:p>
          <a:pPr marL="57150" lvl="1" indent="-57150" algn="l" defTabSz="466725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da-DK" altLang="da-DK" sz="1050" kern="1200" dirty="0" smtClean="0">
              <a:solidFill>
                <a:srgbClr val="000000"/>
              </a:solidFill>
              <a:latin typeface="Frutiger LT Std 45 Light" pitchFamily="34" charset="0"/>
            </a:rPr>
            <a:t>Ressourceeffektivitet i indkøb, drift og nybyggeri</a:t>
          </a:r>
          <a:endParaRPr lang="en-US" altLang="da-DK" sz="1050" kern="1200" dirty="0" smtClean="0">
            <a:solidFill>
              <a:srgbClr val="000000"/>
            </a:solidFill>
            <a:latin typeface="Frutiger LT Std 45 Light" pitchFamily="34" charset="0"/>
          </a:endParaRPr>
        </a:p>
        <a:p>
          <a:pPr marL="57150" lvl="1" indent="-57150" algn="l" defTabSz="466725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da-DK" altLang="da-DK" sz="1050" kern="1200" dirty="0" smtClean="0">
              <a:solidFill>
                <a:srgbClr val="000000"/>
              </a:solidFill>
              <a:latin typeface="Frutiger LT Std 45 Light" pitchFamily="34" charset="0"/>
            </a:rPr>
            <a:t>Reduktion af vandforbruget med 30% pr. årsværk</a:t>
          </a:r>
          <a:endParaRPr lang="en-US" altLang="da-DK" sz="1050" kern="1200" dirty="0" smtClean="0">
            <a:solidFill>
              <a:srgbClr val="000000"/>
            </a:solidFill>
            <a:latin typeface="Frutiger LT Std 45 Light" pitchFamily="34" charset="0"/>
          </a:endParaRPr>
        </a:p>
      </dsp:txBody>
      <dsp:txXfrm>
        <a:off x="0" y="2071830"/>
        <a:ext cx="8064896" cy="929250"/>
      </dsp:txXfrm>
    </dsp:sp>
    <dsp:sp modelId="{DBD73F92-E45E-434B-95A6-B5D136FF6189}">
      <dsp:nvSpPr>
        <dsp:cNvPr id="0" name=""/>
        <dsp:cNvSpPr/>
      </dsp:nvSpPr>
      <dsp:spPr>
        <a:xfrm>
          <a:off x="464396" y="2051868"/>
          <a:ext cx="5645427" cy="295200"/>
        </a:xfrm>
        <a:prstGeom prst="roundRect">
          <a:avLst/>
        </a:prstGeom>
        <a:noFill/>
        <a:ln w="25400" cap="flat" cmpd="sng" algn="ctr">
          <a:noFill/>
          <a:prstDash val="solid"/>
        </a:ln>
        <a:effectLst/>
      </dsp:spPr>
      <dsp:style>
        <a:lnRef idx="2">
          <a:schemeClr val="accent3"/>
        </a:lnRef>
        <a:fillRef idx="1">
          <a:schemeClr val="lt1"/>
        </a:fillRef>
        <a:effectRef idx="0">
          <a:schemeClr val="accent3"/>
        </a:effectRef>
        <a:fontRef idx="minor">
          <a:schemeClr val="dk1"/>
        </a:fontRef>
      </dsp:style>
      <dsp:txBody>
        <a:bodyPr spcFirstLastPara="0" vert="horz" wrap="square" lIns="213384" tIns="0" rIns="213384" bIns="0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a-DK" sz="1200" b="1" kern="1200" dirty="0" smtClean="0">
              <a:solidFill>
                <a:srgbClr val="000000"/>
              </a:solidFill>
              <a:latin typeface="Frutiger LT Std 45 Light" pitchFamily="34" charset="0"/>
            </a:rPr>
            <a:t>Ressourceeffektivitet</a:t>
          </a:r>
          <a:endParaRPr lang="en-GB" sz="1200" b="1" kern="1200" dirty="0">
            <a:solidFill>
              <a:srgbClr val="000000"/>
            </a:solidFill>
            <a:latin typeface="Frutiger LT Std 45 Light" pitchFamily="34" charset="0"/>
          </a:endParaRPr>
        </a:p>
      </dsp:txBody>
      <dsp:txXfrm>
        <a:off x="478806" y="2066278"/>
        <a:ext cx="5616607" cy="266380"/>
      </dsp:txXfrm>
    </dsp:sp>
    <dsp:sp modelId="{C15D770E-33CE-4919-8DB3-67730424C09F}">
      <dsp:nvSpPr>
        <dsp:cNvPr id="0" name=""/>
        <dsp:cNvSpPr/>
      </dsp:nvSpPr>
      <dsp:spPr>
        <a:xfrm>
          <a:off x="0" y="3202990"/>
          <a:ext cx="8064896" cy="567000"/>
        </a:xfrm>
        <a:prstGeom prst="rect">
          <a:avLst/>
        </a:prstGeom>
        <a:noFill/>
        <a:ln w="25400" cap="flat" cmpd="sng" algn="ctr">
          <a:noFill/>
          <a:prstDash val="solid"/>
        </a:ln>
        <a:effectLst/>
      </dsp:spPr>
      <dsp:style>
        <a:lnRef idx="2">
          <a:schemeClr val="accent3"/>
        </a:lnRef>
        <a:fillRef idx="1">
          <a:schemeClr val="lt1"/>
        </a:fillRef>
        <a:effectRef idx="0">
          <a:schemeClr val="accent3"/>
        </a:effectRef>
        <a:fontRef idx="minor">
          <a:schemeClr val="dk1"/>
        </a:fontRef>
      </dsp:style>
      <dsp:txBody>
        <a:bodyPr spcFirstLastPara="0" vert="horz" wrap="square" lIns="625926" tIns="208280" rIns="625926" bIns="71120" numCol="1" spcCol="1270" anchor="t" anchorCtr="0">
          <a:noAutofit/>
        </a:bodyPr>
        <a:lstStyle/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da-DK" altLang="da-DK" sz="1000" kern="1200" dirty="0" smtClean="0">
              <a:solidFill>
                <a:srgbClr val="000000"/>
              </a:solidFill>
              <a:latin typeface="Frutiger LT Std 45 Light" pitchFamily="34" charset="0"/>
            </a:rPr>
            <a:t>Indkøb og byggeri uden miljø- og sundhedsbelastende stoffer </a:t>
          </a:r>
          <a:endParaRPr lang="en-GB" sz="1000" kern="1200" dirty="0">
            <a:solidFill>
              <a:srgbClr val="000000"/>
            </a:solidFill>
            <a:latin typeface="Frutiger LT Std 45 Light" pitchFamily="34" charset="0"/>
          </a:endParaRP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da-DK" altLang="da-DK" sz="1000" kern="1200" dirty="0" smtClean="0">
              <a:solidFill>
                <a:srgbClr val="000000"/>
              </a:solidFill>
              <a:latin typeface="Frutiger LT Std 45 Light" pitchFamily="34" charset="0"/>
            </a:rPr>
            <a:t>Kortlægning og reduktion af universitetets samlede forurening og kemikaliebelastning</a:t>
          </a:r>
          <a:endParaRPr lang="en-US" altLang="da-DK" sz="1000" kern="1200" dirty="0" smtClean="0">
            <a:solidFill>
              <a:srgbClr val="000000"/>
            </a:solidFill>
            <a:latin typeface="Frutiger LT Std 45 Light" pitchFamily="34" charset="0"/>
          </a:endParaRPr>
        </a:p>
      </dsp:txBody>
      <dsp:txXfrm>
        <a:off x="0" y="3202990"/>
        <a:ext cx="8064896" cy="567000"/>
      </dsp:txXfrm>
    </dsp:sp>
    <dsp:sp modelId="{E046757A-F41B-42DA-9F97-C551A52E03D4}">
      <dsp:nvSpPr>
        <dsp:cNvPr id="0" name=""/>
        <dsp:cNvSpPr/>
      </dsp:nvSpPr>
      <dsp:spPr>
        <a:xfrm>
          <a:off x="466917" y="3110639"/>
          <a:ext cx="5645427" cy="295200"/>
        </a:xfrm>
        <a:prstGeom prst="roundRect">
          <a:avLst/>
        </a:prstGeom>
        <a:noFill/>
        <a:ln w="25400" cap="flat" cmpd="sng" algn="ctr">
          <a:noFill/>
          <a:prstDash val="solid"/>
        </a:ln>
        <a:effectLst/>
      </dsp:spPr>
      <dsp:style>
        <a:lnRef idx="2">
          <a:schemeClr val="accent3"/>
        </a:lnRef>
        <a:fillRef idx="1">
          <a:schemeClr val="lt1"/>
        </a:fillRef>
        <a:effectRef idx="0">
          <a:schemeClr val="accent3"/>
        </a:effectRef>
        <a:fontRef idx="minor">
          <a:schemeClr val="dk1"/>
        </a:fontRef>
      </dsp:style>
      <dsp:txBody>
        <a:bodyPr spcFirstLastPara="0" vert="horz" wrap="square" lIns="213384" tIns="0" rIns="213384" bIns="0" numCol="1" spcCol="1270" anchor="ctr" anchorCtr="0">
          <a:noAutofit/>
        </a:bodyPr>
        <a:lstStyle/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a-DK" sz="1100" b="1" kern="1200" dirty="0" smtClean="0">
              <a:solidFill>
                <a:srgbClr val="000000"/>
              </a:solidFill>
              <a:latin typeface="Frutiger LT Std 45 Light" pitchFamily="34" charset="0"/>
            </a:rPr>
            <a:t>Kemikalier</a:t>
          </a:r>
          <a:endParaRPr lang="en-GB" sz="1100" b="1" kern="1200" dirty="0">
            <a:solidFill>
              <a:srgbClr val="000000"/>
            </a:solidFill>
            <a:latin typeface="Frutiger LT Std 45 Light" pitchFamily="34" charset="0"/>
          </a:endParaRPr>
        </a:p>
      </dsp:txBody>
      <dsp:txXfrm>
        <a:off x="481327" y="3125049"/>
        <a:ext cx="5616607" cy="266380"/>
      </dsp:txXfrm>
    </dsp:sp>
    <dsp:sp modelId="{8B4453F8-222B-4CF5-8F2D-3B600E4E2E51}">
      <dsp:nvSpPr>
        <dsp:cNvPr id="0" name=""/>
        <dsp:cNvSpPr/>
      </dsp:nvSpPr>
      <dsp:spPr>
        <a:xfrm>
          <a:off x="0" y="3843437"/>
          <a:ext cx="8064896" cy="866250"/>
        </a:xfrm>
        <a:prstGeom prst="rect">
          <a:avLst/>
        </a:prstGeom>
        <a:noFill/>
        <a:ln w="25400" cap="flat" cmpd="sng" algn="ctr">
          <a:noFill/>
          <a:prstDash val="solid"/>
        </a:ln>
        <a:effectLst/>
      </dsp:spPr>
      <dsp:style>
        <a:lnRef idx="2">
          <a:schemeClr val="accent3"/>
        </a:lnRef>
        <a:fillRef idx="1">
          <a:schemeClr val="lt1"/>
        </a:fillRef>
        <a:effectRef idx="0">
          <a:schemeClr val="accent3"/>
        </a:effectRef>
        <a:fontRef idx="minor">
          <a:schemeClr val="dk1"/>
        </a:fontRef>
      </dsp:style>
      <dsp:txBody>
        <a:bodyPr spcFirstLastPara="0" vert="horz" wrap="square" lIns="625926" tIns="208280" rIns="625926" bIns="71120" numCol="1" spcCol="1270" anchor="t" anchorCtr="0">
          <a:noAutofit/>
        </a:bodyPr>
        <a:lstStyle/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da-DK" sz="1000" kern="1200" dirty="0" smtClean="0">
              <a:solidFill>
                <a:srgbClr val="000000"/>
              </a:solidFill>
              <a:latin typeface="Frutiger LT Std 45 Light" pitchFamily="34" charset="0"/>
            </a:rPr>
            <a:t>Miljø- og energiledelsesorganisation, sikrer at bæredygtighed og ressourceeffektivitet i væsentlige beslutninger og handlinger</a:t>
          </a:r>
          <a:endParaRPr lang="en-GB" sz="1000" kern="1200" dirty="0">
            <a:solidFill>
              <a:srgbClr val="000000"/>
            </a:solidFill>
            <a:latin typeface="Frutiger LT Std 45 Light" pitchFamily="34" charset="0"/>
          </a:endParaRP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da-DK" sz="1000" kern="1200" dirty="0" smtClean="0">
              <a:solidFill>
                <a:srgbClr val="000000"/>
              </a:solidFill>
              <a:latin typeface="Frutiger LT Std 45 Light" pitchFamily="34" charset="0"/>
            </a:rPr>
            <a:t>9 ud af 10 ansatte og studerende på KU er i 2020 bevidste om, at KU er et af verdens mest bæredygtige universiteter</a:t>
          </a:r>
          <a:endParaRPr lang="en-GB" sz="1000" kern="1200" dirty="0">
            <a:solidFill>
              <a:srgbClr val="000000"/>
            </a:solidFill>
            <a:latin typeface="Frutiger LT Std 45 Light" pitchFamily="34" charset="0"/>
          </a:endParaRP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da-DK" sz="1000" kern="1200" dirty="0" smtClean="0">
              <a:solidFill>
                <a:srgbClr val="000000"/>
              </a:solidFill>
              <a:latin typeface="Frutiger LT Std 45 Light" pitchFamily="34" charset="0"/>
            </a:rPr>
            <a:t>Alle ansatte og studerende har mulighed for og motiveres til at praktisere en bæredygtig adfærd i hverdagen på KU</a:t>
          </a:r>
          <a:endParaRPr lang="en-GB" sz="1000" kern="1200" dirty="0">
            <a:solidFill>
              <a:srgbClr val="000000"/>
            </a:solidFill>
            <a:latin typeface="Frutiger LT Std 45 Light" pitchFamily="34" charset="0"/>
          </a:endParaRPr>
        </a:p>
      </dsp:txBody>
      <dsp:txXfrm>
        <a:off x="0" y="3843437"/>
        <a:ext cx="8064896" cy="866250"/>
      </dsp:txXfrm>
    </dsp:sp>
    <dsp:sp modelId="{D0BB0170-31BD-43F0-8181-6906615F1840}">
      <dsp:nvSpPr>
        <dsp:cNvPr id="0" name=""/>
        <dsp:cNvSpPr/>
      </dsp:nvSpPr>
      <dsp:spPr>
        <a:xfrm>
          <a:off x="484502" y="3794062"/>
          <a:ext cx="5645427" cy="295200"/>
        </a:xfrm>
        <a:prstGeom prst="roundRect">
          <a:avLst/>
        </a:prstGeom>
        <a:noFill/>
        <a:ln w="25400" cap="flat" cmpd="sng" algn="ctr">
          <a:noFill/>
          <a:prstDash val="solid"/>
        </a:ln>
        <a:effectLst/>
      </dsp:spPr>
      <dsp:style>
        <a:lnRef idx="2">
          <a:schemeClr val="accent3"/>
        </a:lnRef>
        <a:fillRef idx="1">
          <a:schemeClr val="lt1"/>
        </a:fillRef>
        <a:effectRef idx="0">
          <a:schemeClr val="accent3"/>
        </a:effectRef>
        <a:fontRef idx="minor">
          <a:schemeClr val="dk1"/>
        </a:fontRef>
      </dsp:style>
      <dsp:txBody>
        <a:bodyPr spcFirstLastPara="0" vert="horz" wrap="square" lIns="213384" tIns="0" rIns="213384" bIns="0" numCol="1" spcCol="1270" anchor="ctr" anchorCtr="0">
          <a:noAutofit/>
        </a:bodyPr>
        <a:lstStyle/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a-DK" sz="1100" b="1" kern="1200" dirty="0" smtClean="0">
              <a:solidFill>
                <a:srgbClr val="000000"/>
              </a:solidFill>
              <a:latin typeface="Frutiger LT Std 45 Light" pitchFamily="34" charset="0"/>
            </a:rPr>
            <a:t>Organisation &amp; Adfærd</a:t>
          </a:r>
          <a:endParaRPr lang="en-GB" sz="1100" b="1" kern="1200" dirty="0">
            <a:solidFill>
              <a:srgbClr val="000000"/>
            </a:solidFill>
            <a:latin typeface="Frutiger LT Std 45 Light" pitchFamily="34" charset="0"/>
          </a:endParaRPr>
        </a:p>
      </dsp:txBody>
      <dsp:txXfrm>
        <a:off x="498912" y="3808472"/>
        <a:ext cx="5616607" cy="266380"/>
      </dsp:txXfrm>
    </dsp:sp>
    <dsp:sp modelId="{0CE8FB84-4DEF-4AC1-B6AA-57A92F27EE81}">
      <dsp:nvSpPr>
        <dsp:cNvPr id="0" name=""/>
        <dsp:cNvSpPr/>
      </dsp:nvSpPr>
      <dsp:spPr>
        <a:xfrm>
          <a:off x="0" y="4934096"/>
          <a:ext cx="8064896" cy="708750"/>
        </a:xfrm>
        <a:prstGeom prst="rect">
          <a:avLst/>
        </a:prstGeom>
        <a:noFill/>
        <a:ln w="25400" cap="flat" cmpd="sng" algn="ctr">
          <a:noFill/>
          <a:prstDash val="solid"/>
        </a:ln>
        <a:effectLst/>
      </dsp:spPr>
      <dsp:style>
        <a:lnRef idx="2">
          <a:schemeClr val="accent3"/>
        </a:lnRef>
        <a:fillRef idx="1">
          <a:schemeClr val="lt1"/>
        </a:fillRef>
        <a:effectRef idx="0">
          <a:schemeClr val="accent3"/>
        </a:effectRef>
        <a:fontRef idx="minor">
          <a:schemeClr val="dk1"/>
        </a:fontRef>
      </dsp:style>
      <dsp:txBody>
        <a:bodyPr spcFirstLastPara="0" vert="horz" wrap="square" lIns="625926" tIns="208280" rIns="625926" bIns="71120" numCol="1" spcCol="1270" anchor="t" anchorCtr="0">
          <a:noAutofit/>
        </a:bodyPr>
        <a:lstStyle/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da-DK" sz="1000" kern="1200" dirty="0" smtClean="0">
              <a:solidFill>
                <a:srgbClr val="000000"/>
              </a:solidFill>
              <a:latin typeface="Frutiger LT Std 45 Light" pitchFamily="34" charset="0"/>
            </a:rPr>
            <a:t>Organisation, bygninger og områder stilles til rådighed for egne forskere og studerende til udvikling og demonstration af fremtidens bæredygtige løsninger</a:t>
          </a:r>
          <a:endParaRPr lang="en-GB" sz="1000" kern="1200" dirty="0">
            <a:solidFill>
              <a:srgbClr val="000000"/>
            </a:solidFill>
            <a:latin typeface="Frutiger LT Std 45 Light" pitchFamily="34" charset="0"/>
          </a:endParaRP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da-DK" sz="1000" kern="1200" dirty="0" smtClean="0">
              <a:solidFill>
                <a:srgbClr val="000000"/>
              </a:solidFill>
              <a:latin typeface="Frutiger LT Std 45 Light" pitchFamily="34" charset="0"/>
            </a:rPr>
            <a:t>KU’s kantiner serverer bæredygtige måltider, udviklet i samspil med den fødevareforskning der foregår på KU</a:t>
          </a:r>
          <a:endParaRPr lang="en-GB" sz="1000" kern="1200" dirty="0">
            <a:solidFill>
              <a:srgbClr val="000000"/>
            </a:solidFill>
            <a:latin typeface="Frutiger LT Std 45 Light" pitchFamily="34" charset="0"/>
          </a:endParaRPr>
        </a:p>
      </dsp:txBody>
      <dsp:txXfrm>
        <a:off x="0" y="4934096"/>
        <a:ext cx="8064896" cy="708750"/>
      </dsp:txXfrm>
    </dsp:sp>
    <dsp:sp modelId="{E421481B-E26C-48DD-B4F1-7F30139E1A2A}">
      <dsp:nvSpPr>
        <dsp:cNvPr id="0" name=""/>
        <dsp:cNvSpPr/>
      </dsp:nvSpPr>
      <dsp:spPr>
        <a:xfrm>
          <a:off x="464392" y="4806110"/>
          <a:ext cx="5645427" cy="265065"/>
        </a:xfrm>
        <a:prstGeom prst="roundRect">
          <a:avLst/>
        </a:prstGeom>
        <a:noFill/>
        <a:ln w="25400" cap="flat" cmpd="sng" algn="ctr">
          <a:noFill/>
          <a:prstDash val="solid"/>
        </a:ln>
        <a:effectLst/>
      </dsp:spPr>
      <dsp:style>
        <a:lnRef idx="2">
          <a:schemeClr val="accent3"/>
        </a:lnRef>
        <a:fillRef idx="1">
          <a:schemeClr val="lt1"/>
        </a:fillRef>
        <a:effectRef idx="0">
          <a:schemeClr val="accent3"/>
        </a:effectRef>
        <a:fontRef idx="minor">
          <a:schemeClr val="dk1"/>
        </a:fontRef>
      </dsp:style>
      <dsp:txBody>
        <a:bodyPr spcFirstLastPara="0" vert="horz" wrap="square" lIns="213384" tIns="0" rIns="213384" bIns="0" numCol="1" spcCol="1270" anchor="ctr" anchorCtr="0">
          <a:noAutofit/>
        </a:bodyPr>
        <a:lstStyle/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a-DK" sz="1100" b="1" kern="1200" dirty="0" smtClean="0">
              <a:solidFill>
                <a:srgbClr val="000000"/>
              </a:solidFill>
              <a:latin typeface="Frutiger LT Std 45 Light" pitchFamily="34" charset="0"/>
            </a:rPr>
            <a:t>Campus as a </a:t>
          </a:r>
          <a:r>
            <a:rPr lang="da-DK" sz="1100" b="1" kern="1200" dirty="0" err="1" smtClean="0">
              <a:solidFill>
                <a:srgbClr val="000000"/>
              </a:solidFill>
              <a:latin typeface="Frutiger LT Std 45 Light" pitchFamily="34" charset="0"/>
            </a:rPr>
            <a:t>living</a:t>
          </a:r>
          <a:r>
            <a:rPr lang="da-DK" sz="1100" b="1" kern="1200" dirty="0" smtClean="0">
              <a:solidFill>
                <a:srgbClr val="000000"/>
              </a:solidFill>
              <a:latin typeface="Frutiger LT Std 45 Light" pitchFamily="34" charset="0"/>
            </a:rPr>
            <a:t> lab</a:t>
          </a:r>
          <a:endParaRPr lang="en-GB" sz="1100" b="1" kern="1200" dirty="0">
            <a:solidFill>
              <a:srgbClr val="000000"/>
            </a:solidFill>
            <a:latin typeface="Frutiger LT Std 45 Light" pitchFamily="34" charset="0"/>
          </a:endParaRPr>
        </a:p>
      </dsp:txBody>
      <dsp:txXfrm>
        <a:off x="477331" y="4819049"/>
        <a:ext cx="5619549" cy="23918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0.18819</cdr:x>
      <cdr:y>0.02682</cdr:y>
    </cdr:from>
    <cdr:to>
      <cdr:x>0.688</cdr:x>
      <cdr:y>0.19847</cdr:y>
    </cdr:to>
    <cdr:sp macro="" textlink="">
      <cdr:nvSpPr>
        <cdr:cNvPr id="3" name="Tekstboks 2"/>
        <cdr:cNvSpPr txBox="1"/>
      </cdr:nvSpPr>
      <cdr:spPr>
        <a:xfrm xmlns:a="http://schemas.openxmlformats.org/drawingml/2006/main">
          <a:off x="941071" y="66676"/>
          <a:ext cx="2499360" cy="42672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da-DK" sz="1100"/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6400" cy="496809"/>
          </a:xfrm>
          <a:prstGeom prst="rect">
            <a:avLst/>
          </a:prstGeom>
        </p:spPr>
        <p:txBody>
          <a:bodyPr vert="horz" lIns="91426" tIns="45714" rIns="91426" bIns="45714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Pladsholder til dato 2"/>
          <p:cNvSpPr>
            <a:spLocks noGrp="1"/>
          </p:cNvSpPr>
          <p:nvPr>
            <p:ph type="dt" sz="quarter" idx="1"/>
          </p:nvPr>
        </p:nvSpPr>
        <p:spPr>
          <a:xfrm>
            <a:off x="3849688" y="1"/>
            <a:ext cx="2946400" cy="496809"/>
          </a:xfrm>
          <a:prstGeom prst="rect">
            <a:avLst/>
          </a:prstGeom>
        </p:spPr>
        <p:txBody>
          <a:bodyPr vert="horz" lIns="91426" tIns="45714" rIns="91426" bIns="45714" rtlCol="0"/>
          <a:lstStyle>
            <a:lvl1pPr algn="r">
              <a:defRPr sz="1200"/>
            </a:lvl1pPr>
          </a:lstStyle>
          <a:p>
            <a:fld id="{D68F62AD-07F4-41C1-95A8-7538CC2B7534}" type="datetimeFigureOut">
              <a:rPr lang="en-GB" smtClean="0"/>
              <a:t>23/07/2017</a:t>
            </a:fld>
            <a:endParaRPr lang="en-GB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2"/>
          </p:nvPr>
        </p:nvSpPr>
        <p:spPr>
          <a:xfrm>
            <a:off x="0" y="9428242"/>
            <a:ext cx="2946400" cy="496809"/>
          </a:xfrm>
          <a:prstGeom prst="rect">
            <a:avLst/>
          </a:prstGeom>
        </p:spPr>
        <p:txBody>
          <a:bodyPr vert="horz" lIns="91426" tIns="45714" rIns="91426" bIns="45714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3"/>
          </p:nvPr>
        </p:nvSpPr>
        <p:spPr>
          <a:xfrm>
            <a:off x="3849688" y="9428242"/>
            <a:ext cx="2946400" cy="496809"/>
          </a:xfrm>
          <a:prstGeom prst="rect">
            <a:avLst/>
          </a:prstGeom>
        </p:spPr>
        <p:txBody>
          <a:bodyPr vert="horz" lIns="91426" tIns="45714" rIns="91426" bIns="45714" rtlCol="0" anchor="b"/>
          <a:lstStyle>
            <a:lvl1pPr algn="r">
              <a:defRPr sz="1200"/>
            </a:lvl1pPr>
          </a:lstStyle>
          <a:p>
            <a:fld id="{2079DC20-9555-4BF2-A03E-E39205C351FF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3487964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5" y="4"/>
            <a:ext cx="2945659" cy="4963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6" tIns="45714" rIns="91426" bIns="45714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da-DK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2022" y="4"/>
            <a:ext cx="2945659" cy="4963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6" tIns="45714" rIns="91426" bIns="45714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da-DK"/>
          </a:p>
        </p:txBody>
      </p:sp>
      <p:sp>
        <p:nvSpPr>
          <p:cNvPr id="717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7575" y="744538"/>
            <a:ext cx="4962525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717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6358" y="4715155"/>
            <a:ext cx="4984962" cy="4466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6" tIns="45714" rIns="91426" bIns="4571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a-DK" smtClean="0"/>
              <a:t>Klik for at redigere teksttypografierne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</a:p>
        </p:txBody>
      </p:sp>
      <p:sp>
        <p:nvSpPr>
          <p:cNvPr id="717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5" y="9430308"/>
            <a:ext cx="2945659" cy="4963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6" tIns="45714" rIns="91426" bIns="45714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da-DK"/>
          </a:p>
        </p:txBody>
      </p:sp>
      <p:sp>
        <p:nvSpPr>
          <p:cNvPr id="717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2022" y="9430308"/>
            <a:ext cx="2945659" cy="4963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6" tIns="45714" rIns="91426" bIns="45714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A4FA0C2C-6CF7-4E25-8BDE-6F6EC57D21D3}" type="slidenum">
              <a:rPr lang="da-DK"/>
              <a:pPr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30404817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Verdana" pitchFamily="34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Verdana" pitchFamily="34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Verdana" pitchFamily="34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Verdana" pitchFamily="34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Verdana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 smtClean="0"/>
              <a:t>Denne </a:t>
            </a:r>
            <a:r>
              <a:rPr lang="da-DK" dirty="0" smtClean="0"/>
              <a:t>præsentation </a:t>
            </a:r>
            <a:r>
              <a:rPr lang="da-DK" dirty="0" smtClean="0"/>
              <a:t>er til fri afbenyttelse for alle interesserede,</a:t>
            </a:r>
            <a:r>
              <a:rPr lang="da-DK" baseline="0" dirty="0" smtClean="0"/>
              <a:t> der ønsker at anvende disse slides til at kommunikere status på KU’s bæredygtighedsindsats.</a:t>
            </a:r>
            <a:endParaRPr lang="da-DK" dirty="0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FA0C2C-6CF7-4E25-8BDE-6F6EC57D21D3}" type="slidenum">
              <a:rPr lang="da-DK" smtClean="0"/>
              <a:pPr/>
              <a:t>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2133408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FA0C2C-6CF7-4E25-8BDE-6F6EC57D21D3}" type="slidenum">
              <a:rPr lang="da-DK" smtClean="0"/>
              <a:pPr/>
              <a:t>2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8077291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FA0C2C-6CF7-4E25-8BDE-6F6EC57D21D3}" type="slidenum">
              <a:rPr lang="da-DK" smtClean="0"/>
              <a:pPr/>
              <a:t>3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88412787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FA0C2C-6CF7-4E25-8BDE-6F6EC57D21D3}" type="slidenum">
              <a:rPr lang="da-DK" smtClean="0"/>
              <a:pPr/>
              <a:t>4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87206027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FA0C2C-6CF7-4E25-8BDE-6F6EC57D21D3}" type="slidenum">
              <a:rPr lang="da-DK" smtClean="0"/>
              <a:pPr/>
              <a:t>5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26664890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FA0C2C-6CF7-4E25-8BDE-6F6EC57D21D3}" type="slidenum">
              <a:rPr lang="da-DK" smtClean="0"/>
              <a:pPr/>
              <a:t>6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95936629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 smtClean="0"/>
              <a:t>Samlet CO2-emission:</a:t>
            </a:r>
            <a:r>
              <a:rPr lang="da-DK" baseline="0" dirty="0" smtClean="0"/>
              <a:t> 41.600 tons</a:t>
            </a:r>
          </a:p>
          <a:p>
            <a:r>
              <a:rPr lang="da-DK" baseline="0" dirty="0" smtClean="0"/>
              <a:t>CO2-emission pr. årsværk: 1,1 tons</a:t>
            </a:r>
          </a:p>
          <a:p>
            <a:r>
              <a:rPr lang="da-DK" baseline="0" dirty="0" smtClean="0"/>
              <a:t>KU’s opgørelse af CO2-emissioner omfatter el, varme, olie, gas, samt arbejdsrelateret transport i form af bil, tog og flyrejser.</a:t>
            </a:r>
            <a:endParaRPr lang="da-DK" dirty="0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FA0C2C-6CF7-4E25-8BDE-6F6EC57D21D3}" type="slidenum">
              <a:rPr lang="da-DK" smtClean="0"/>
              <a:pPr/>
              <a:t>7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9350012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436F85-577F-4A92-A47F-D540A2BCC821}" type="slidenum">
              <a:rPr lang="en-GB" smtClean="0"/>
              <a:t>8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4308176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 smtClean="0"/>
              <a:t>KU’s</a:t>
            </a:r>
            <a:r>
              <a:rPr lang="da-DK" baseline="0" dirty="0" smtClean="0"/>
              <a:t> e</a:t>
            </a:r>
            <a:r>
              <a:rPr lang="da-DK" dirty="0" smtClean="0"/>
              <a:t>nergiforbrug</a:t>
            </a:r>
            <a:r>
              <a:rPr lang="da-DK" baseline="0" dirty="0" smtClean="0"/>
              <a:t> pr. årsværk 2016: 4,6 MWh.</a:t>
            </a:r>
          </a:p>
          <a:p>
            <a:r>
              <a:rPr lang="da-DK" baseline="0" dirty="0" smtClean="0"/>
              <a:t>KU’s samlede energiforbrug er 176.400 MWh. </a:t>
            </a:r>
            <a:endParaRPr lang="da-DK" dirty="0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FA0C2C-6CF7-4E25-8BDE-6F6EC57D21D3}" type="slidenum">
              <a:rPr lang="da-DK" smtClean="0"/>
              <a:pPr/>
              <a:t>9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26683652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 smtClean="0"/>
              <a:t>Det samlede energiforbrug</a:t>
            </a:r>
            <a:r>
              <a:rPr lang="da-DK" baseline="0" dirty="0" smtClean="0"/>
              <a:t> er opgjort i absolut energiforbrug og er ikke graddagekorrigeret. </a:t>
            </a:r>
            <a:endParaRPr lang="da-DK" dirty="0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FA0C2C-6CF7-4E25-8BDE-6F6EC57D21D3}" type="slidenum">
              <a:rPr lang="da-DK" smtClean="0"/>
              <a:pPr/>
              <a:t>10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60548815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 smtClean="0"/>
              <a:t>De opgjorte reducerede energiudgifter i perioden 2008 til 2015 udgør ca. 35 mio. kr. om året</a:t>
            </a:r>
            <a:r>
              <a:rPr lang="da-DK" baseline="0" dirty="0" smtClean="0"/>
              <a:t> i 2015. </a:t>
            </a:r>
            <a:br>
              <a:rPr lang="da-DK" baseline="0" dirty="0" smtClean="0"/>
            </a:br>
            <a:r>
              <a:rPr lang="da-DK" baseline="0" dirty="0" smtClean="0"/>
              <a:t>I perioden før 2008 havde KU en gennemsnitlig årlig vækst i energiforbruget på ca. 2,5 % på el og 1,5 procent på varme. Fremskrives dette forbrug (blå streg – Business as </a:t>
            </a:r>
            <a:r>
              <a:rPr lang="da-DK" baseline="0" dirty="0" err="1" smtClean="0"/>
              <a:t>usual</a:t>
            </a:r>
            <a:r>
              <a:rPr lang="da-DK" baseline="0" dirty="0" smtClean="0"/>
              <a:t>) giver det et årligt energiforbrug ca. 48 mio. kr. højere i 2015 end KU har haft i 2015. Differencen mellem opgjorte reducerede energiudgifter og Business as </a:t>
            </a:r>
            <a:r>
              <a:rPr lang="da-DK" baseline="0" dirty="0" err="1" smtClean="0"/>
              <a:t>usual</a:t>
            </a:r>
            <a:r>
              <a:rPr lang="da-DK" baseline="0" dirty="0" smtClean="0"/>
              <a:t> skyldes en række ikke kvantificerbare forhold, bl.a. fortætning, forbedret lokaleudnyttelse, fraflytning af energimæssigt dårlige bygninger, teknologiske energiforbedringer på f.eks. IT-udstyr, mv. </a:t>
            </a:r>
            <a:endParaRPr lang="da-DK" dirty="0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FA0C2C-6CF7-4E25-8BDE-6F6EC57D21D3}" type="slidenum">
              <a:rPr lang="da-DK" smtClean="0"/>
              <a:pPr/>
              <a:t>11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67732380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FA0C2C-6CF7-4E25-8BDE-6F6EC57D21D3}" type="slidenum">
              <a:rPr lang="da-DK" smtClean="0"/>
              <a:pPr/>
              <a:t>12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56607153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 smtClean="0"/>
              <a:t>Samlet</a:t>
            </a:r>
            <a:r>
              <a:rPr lang="da-DK" baseline="0" dirty="0" smtClean="0"/>
              <a:t> elforbrug: 67.600 MWh</a:t>
            </a:r>
          </a:p>
          <a:p>
            <a:r>
              <a:rPr lang="da-DK" baseline="0" dirty="0" smtClean="0"/>
              <a:t>Elforbrug pr. årsværk: 1,8 MWh</a:t>
            </a:r>
            <a:endParaRPr lang="da-DK" dirty="0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FA0C2C-6CF7-4E25-8BDE-6F6EC57D21D3}" type="slidenum">
              <a:rPr lang="da-DK" smtClean="0"/>
              <a:pPr/>
              <a:t>13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67595856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 smtClean="0"/>
              <a:t>Samlet</a:t>
            </a:r>
            <a:r>
              <a:rPr lang="da-DK" baseline="0" dirty="0" smtClean="0"/>
              <a:t> varmeforbrug: 108.800 MWh</a:t>
            </a:r>
          </a:p>
          <a:p>
            <a:r>
              <a:rPr lang="da-DK" baseline="0" dirty="0" smtClean="0"/>
              <a:t>Varmeforbrug pr. årsværk: 2,8 MWh</a:t>
            </a:r>
          </a:p>
          <a:p>
            <a:r>
              <a:rPr lang="da-DK" baseline="0" dirty="0" smtClean="0"/>
              <a:t>Graddagekorrektion betyder, at varmeforbruget korrigeres for kolde/varme år sådan, at forbruget i højere grad kan sammenlignes årene imellem.</a:t>
            </a:r>
            <a:endParaRPr lang="da-DK" dirty="0" smtClean="0"/>
          </a:p>
          <a:p>
            <a:endParaRPr lang="da-DK" dirty="0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FA0C2C-6CF7-4E25-8BDE-6F6EC57D21D3}" type="slidenum">
              <a:rPr lang="da-DK" smtClean="0"/>
              <a:pPr/>
              <a:t>14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9713239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FA0C2C-6CF7-4E25-8BDE-6F6EC57D21D3}" type="slidenum">
              <a:rPr lang="da-DK" smtClean="0"/>
              <a:pPr/>
              <a:t>15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62712720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 smtClean="0">
                <a:solidFill>
                  <a:srgbClr val="C00000"/>
                </a:solidFill>
              </a:rPr>
              <a:t>Special</a:t>
            </a:r>
            <a:r>
              <a:rPr lang="da-DK" baseline="0" dirty="0" smtClean="0">
                <a:solidFill>
                  <a:srgbClr val="C00000"/>
                </a:solidFill>
              </a:rPr>
              <a:t>behandling er særligt kemikalieaffald fra laboratorier, samt klinisk risikoaffald (døde dyr mv.)</a:t>
            </a:r>
            <a:endParaRPr lang="da-DK" dirty="0">
              <a:solidFill>
                <a:srgbClr val="C00000"/>
              </a:solidFill>
            </a:endParaRPr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FA0C2C-6CF7-4E25-8BDE-6F6EC57D21D3}" type="slidenum">
              <a:rPr lang="da-DK" smtClean="0"/>
              <a:pPr/>
              <a:t>16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7576137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 smtClean="0"/>
              <a:t>Vandforbrug pr. årsværk</a:t>
            </a:r>
            <a:r>
              <a:rPr lang="da-DK" baseline="0" dirty="0" smtClean="0"/>
              <a:t> 2016: 5,8 m3</a:t>
            </a: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da-DK" baseline="0" dirty="0" smtClean="0"/>
              <a:t>Total vandforbrug 224.000 m3. </a:t>
            </a:r>
            <a:r>
              <a:rPr lang="da-DK" sz="1200" dirty="0" smtClean="0"/>
              <a:t>Det samlede vandforbrug er fra</a:t>
            </a:r>
            <a:r>
              <a:rPr lang="da-DK" sz="1200" baseline="0" dirty="0" smtClean="0"/>
              <a:t> 2012 til 2016 </a:t>
            </a:r>
            <a:r>
              <a:rPr lang="da-DK" sz="1200" dirty="0" smtClean="0"/>
              <a:t>steget 3 % og steget 3 % fra 2015 til 2016</a:t>
            </a:r>
          </a:p>
          <a:p>
            <a:endParaRPr lang="da-DK" dirty="0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FA0C2C-6CF7-4E25-8BDE-6F6EC57D21D3}" type="slidenum">
              <a:rPr lang="da-DK" smtClean="0"/>
              <a:pPr/>
              <a:t>17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28637869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FA0C2C-6CF7-4E25-8BDE-6F6EC57D21D3}" type="slidenum">
              <a:rPr lang="da-DK" smtClean="0"/>
              <a:pPr/>
              <a:t>18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1712535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jpe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673" name="Line 89"/>
          <p:cNvSpPr>
            <a:spLocks noChangeShapeType="1"/>
          </p:cNvSpPr>
          <p:nvPr userDrawn="1"/>
        </p:nvSpPr>
        <p:spPr bwMode="auto">
          <a:xfrm>
            <a:off x="-1404938" y="4676775"/>
            <a:ext cx="1296988" cy="0"/>
          </a:xfrm>
          <a:prstGeom prst="line">
            <a:avLst/>
          </a:prstGeom>
          <a:noFill/>
          <a:ln w="12700">
            <a:solidFill>
              <a:schemeClr val="bg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GB"/>
          </a:p>
        </p:txBody>
      </p:sp>
      <p:sp>
        <p:nvSpPr>
          <p:cNvPr id="14" name="Text Box 48"/>
          <p:cNvSpPr txBox="1">
            <a:spLocks noChangeArrowheads="1"/>
          </p:cNvSpPr>
          <p:nvPr userDrawn="1"/>
        </p:nvSpPr>
        <p:spPr bwMode="auto">
          <a:xfrm>
            <a:off x="-1404938" y="4722813"/>
            <a:ext cx="1404938" cy="201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r>
              <a:rPr lang="da-DK" sz="1100">
                <a:solidFill>
                  <a:schemeClr val="bg1"/>
                </a:solidFill>
              </a:rPr>
              <a:t>For at ændre ”Enhedens navn” og ”Sted og dato”:</a:t>
            </a:r>
          </a:p>
          <a:p>
            <a:endParaRPr lang="da-DK" sz="1100">
              <a:solidFill>
                <a:schemeClr val="bg1"/>
              </a:solidFill>
            </a:endParaRPr>
          </a:p>
          <a:p>
            <a:r>
              <a:rPr lang="da-DK" sz="1100">
                <a:solidFill>
                  <a:schemeClr val="bg1"/>
                </a:solidFill>
              </a:rPr>
              <a:t>Klik i menulinjen, </a:t>
            </a:r>
          </a:p>
          <a:p>
            <a:r>
              <a:rPr lang="da-DK" sz="1100">
                <a:solidFill>
                  <a:schemeClr val="bg1"/>
                </a:solidFill>
              </a:rPr>
              <a:t>vælg </a:t>
            </a:r>
            <a:r>
              <a:rPr lang="da-DK" sz="1100" smtClean="0">
                <a:solidFill>
                  <a:schemeClr val="bg1"/>
                </a:solidFill>
              </a:rPr>
              <a:t>”Indsæt” </a:t>
            </a:r>
            <a:r>
              <a:rPr lang="da-DK" sz="1100">
                <a:solidFill>
                  <a:schemeClr val="bg1"/>
                </a:solidFill>
              </a:rPr>
              <a:t>&gt; ”Sidehoved / Sidefod”.</a:t>
            </a:r>
          </a:p>
          <a:p>
            <a:r>
              <a:rPr lang="da-DK" sz="1100">
                <a:solidFill>
                  <a:schemeClr val="bg1"/>
                </a:solidFill>
              </a:rPr>
              <a:t>Indføj ”Sted og dato” i feltet for </a:t>
            </a:r>
            <a:r>
              <a:rPr lang="da-DK" sz="1100" smtClean="0">
                <a:solidFill>
                  <a:schemeClr val="bg1"/>
                </a:solidFill>
              </a:rPr>
              <a:t>dato </a:t>
            </a:r>
            <a:r>
              <a:rPr lang="da-DK" sz="1100">
                <a:solidFill>
                  <a:schemeClr val="bg1"/>
                </a:solidFill>
              </a:rPr>
              <a:t>og ”Enhedens navn” i Sidefod</a:t>
            </a:r>
          </a:p>
        </p:txBody>
      </p:sp>
      <p:pic>
        <p:nvPicPr>
          <p:cNvPr id="17" name="Billede 16" descr="PPt_1.jp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18" name="Billede 17" descr="PPt_logo.png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44628" y="152400"/>
            <a:ext cx="1470772" cy="1143000"/>
          </a:xfrm>
          <a:prstGeom prst="rect">
            <a:avLst/>
          </a:prstGeom>
        </p:spPr>
      </p:pic>
      <p:sp>
        <p:nvSpPr>
          <p:cNvPr id="19" name="Rektangel 18"/>
          <p:cNvSpPr/>
          <p:nvPr userDrawn="1"/>
        </p:nvSpPr>
        <p:spPr>
          <a:xfrm>
            <a:off x="228600" y="1905001"/>
            <a:ext cx="4191000" cy="2971800"/>
          </a:xfrm>
          <a:prstGeom prst="rect">
            <a:avLst/>
          </a:prstGeom>
          <a:solidFill>
            <a:schemeClr val="bg1"/>
          </a:solidFill>
          <a:ln>
            <a:solidFill>
              <a:srgbClr val="FFFFFF"/>
            </a:solidFill>
          </a:ln>
          <a:effectLst>
            <a:outerShdw blurRad="40000" dist="23000" dir="5400000" rotWithShape="0">
              <a:srgbClr val="000000">
                <a:alpha val="35000"/>
              </a:srgbClr>
            </a:outerShdw>
            <a:reflection stA="0" endPos="38000" dist="12700" dir="5400000" sy="-100000" algn="bl" rotWithShape="0"/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rtlCol="0" anchor="t"/>
          <a:lstStyle/>
          <a:p>
            <a:endParaRPr lang="da-DK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endParaRPr lang="da-DK" sz="2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endParaRPr lang="da-DK" sz="2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ctr"/>
            <a:endParaRPr lang="da-DK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20" name="Picture 43" descr="KU_new_bot4"/>
          <p:cNvPicPr>
            <a:picLocks noChangeAspect="1" noChangeArrowheads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29000" y="1676400"/>
            <a:ext cx="990600" cy="1285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22" name="Lige forbindelse 21"/>
          <p:cNvCxnSpPr/>
          <p:nvPr userDrawn="1"/>
        </p:nvCxnSpPr>
        <p:spPr>
          <a:xfrm rot="10800000">
            <a:off x="251984" y="2819400"/>
            <a:ext cx="4176000" cy="1588"/>
          </a:xfrm>
          <a:prstGeom prst="line">
            <a:avLst/>
          </a:prstGeom>
          <a:ln w="3175" cap="flat" cmpd="sng" algn="ctr">
            <a:solidFill>
              <a:srgbClr val="901A1E"/>
            </a:solidFill>
            <a:prstDash val="solid"/>
            <a:round/>
            <a:headEnd type="none" w="med" len="med"/>
            <a:tailEnd type="none" w="med" len="med"/>
          </a:ln>
          <a:effectLst>
            <a:reflection endPos="0" dir="5400000" sy="-100000" algn="bl" rotWithShape="0"/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" name="Billede 1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5536" y="2104479"/>
            <a:ext cx="2343576" cy="213052"/>
          </a:xfrm>
          <a:prstGeom prst="rect">
            <a:avLst/>
          </a:prstGeom>
        </p:spPr>
      </p:pic>
      <p:sp>
        <p:nvSpPr>
          <p:cNvPr id="3" name="Titel 2"/>
          <p:cNvSpPr>
            <a:spLocks noGrp="1"/>
          </p:cNvSpPr>
          <p:nvPr>
            <p:ph type="title" hasCustomPrompt="1"/>
          </p:nvPr>
        </p:nvSpPr>
        <p:spPr>
          <a:xfrm>
            <a:off x="395536" y="2999084"/>
            <a:ext cx="3960440" cy="1726060"/>
          </a:xfrm>
        </p:spPr>
        <p:txBody>
          <a:bodyPr anchor="t"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r>
              <a:rPr lang="da-DK" dirty="0" smtClean="0"/>
              <a:t>Sådan nedbringer vi CO2-udledningen fra Københavns Universitet</a:t>
            </a:r>
          </a:p>
        </p:txBody>
      </p:sp>
      <p:pic>
        <p:nvPicPr>
          <p:cNvPr id="13" name="Picture 75" descr="KU_new_power_top4uk"/>
          <p:cNvPicPr>
            <a:picLocks noChangeAspect="1" noChangeArrowheads="1"/>
          </p:cNvPicPr>
          <p:nvPr userDrawn="1"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81000" y="2133600"/>
            <a:ext cx="2667000" cy="1839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r>
              <a:rPr lang="en-US" dirty="0" err="1" smtClean="0"/>
              <a:t>Sted</a:t>
            </a:r>
            <a:r>
              <a:rPr lang="en-US" dirty="0" smtClean="0"/>
              <a:t> </a:t>
            </a:r>
            <a:r>
              <a:rPr lang="en-US" dirty="0" err="1" smtClean="0"/>
              <a:t>og</a:t>
            </a:r>
            <a:r>
              <a:rPr lang="en-US" dirty="0" smtClean="0"/>
              <a:t> </a:t>
            </a:r>
            <a:r>
              <a:rPr lang="en-US" dirty="0" err="1" smtClean="0"/>
              <a:t>dato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GB" smtClean="0"/>
              <a:t>Slide </a:t>
            </a:r>
            <a:fld id="{DE860683-ABD5-4FDA-9081-7028960C251B}" type="slidenum">
              <a:rPr lang="en-GB" smtClean="0"/>
              <a:pPr/>
              <a:t>‹nr.›</a:t>
            </a:fld>
            <a:endParaRPr lang="en-GB"/>
          </a:p>
        </p:txBody>
      </p:sp>
      <p:pic>
        <p:nvPicPr>
          <p:cNvPr id="7" name="Picture 14" descr="fke3b.jpg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-1404938" y="2708275"/>
            <a:ext cx="466725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17"/>
          <p:cNvSpPr txBox="1"/>
          <p:nvPr userDrawn="1"/>
        </p:nvSpPr>
        <p:spPr>
          <a:xfrm>
            <a:off x="-1404938" y="1474788"/>
            <a:ext cx="1296988" cy="2355850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r>
              <a:rPr lang="en-GB" sz="1100">
                <a:solidFill>
                  <a:schemeClr val="bg1"/>
                </a:solidFill>
                <a:cs typeface="Arial" charset="0"/>
              </a:rPr>
              <a:t>Tekst starter uden punktopstilling</a:t>
            </a:r>
            <a:br>
              <a:rPr lang="en-GB" sz="1100">
                <a:solidFill>
                  <a:schemeClr val="bg1"/>
                </a:solidFill>
                <a:cs typeface="Arial" charset="0"/>
              </a:rPr>
            </a:br>
            <a:endParaRPr lang="en-GB" sz="1100">
              <a:solidFill>
                <a:schemeClr val="bg1"/>
              </a:solidFill>
              <a:cs typeface="Arial" charset="0"/>
            </a:endParaRPr>
          </a:p>
          <a:p>
            <a:r>
              <a:rPr lang="en-GB" sz="1100">
                <a:solidFill>
                  <a:schemeClr val="bg1"/>
                </a:solidFill>
                <a:cs typeface="Arial" charset="0"/>
              </a:rPr>
              <a:t>For at få punkt-opstilling på teksten, brug forøg indrykning</a:t>
            </a:r>
          </a:p>
          <a:p>
            <a:endParaRPr lang="en-GB" sz="1100">
              <a:solidFill>
                <a:schemeClr val="bg1"/>
              </a:solidFill>
              <a:cs typeface="Arial" charset="0"/>
            </a:endParaRPr>
          </a:p>
          <a:p>
            <a:endParaRPr lang="en-GB" sz="1100">
              <a:solidFill>
                <a:schemeClr val="bg1"/>
              </a:solidFill>
              <a:cs typeface="Arial" charset="0"/>
            </a:endParaRPr>
          </a:p>
          <a:p>
            <a:r>
              <a:rPr lang="en-GB" sz="1100">
                <a:solidFill>
                  <a:schemeClr val="bg1"/>
                </a:solidFill>
                <a:cs typeface="Arial" charset="0"/>
              </a:rPr>
              <a:t>For at få venstre-stillet tekst uden punktopstilling, brug formindsk indrykning</a:t>
            </a:r>
          </a:p>
        </p:txBody>
      </p:sp>
      <p:sp>
        <p:nvSpPr>
          <p:cNvPr id="9" name="Line 44"/>
          <p:cNvSpPr>
            <a:spLocks noChangeShapeType="1"/>
          </p:cNvSpPr>
          <p:nvPr userDrawn="1"/>
        </p:nvSpPr>
        <p:spPr bwMode="auto">
          <a:xfrm>
            <a:off x="-1404938" y="1412875"/>
            <a:ext cx="1296988" cy="0"/>
          </a:xfrm>
          <a:prstGeom prst="line">
            <a:avLst/>
          </a:prstGeom>
          <a:noFill/>
          <a:ln w="12700">
            <a:solidFill>
              <a:schemeClr val="bg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GB"/>
          </a:p>
        </p:txBody>
      </p:sp>
      <p:sp>
        <p:nvSpPr>
          <p:cNvPr id="10" name="Text Box 45"/>
          <p:cNvSpPr txBox="1">
            <a:spLocks noChangeArrowheads="1"/>
          </p:cNvSpPr>
          <p:nvPr userDrawn="1"/>
        </p:nvSpPr>
        <p:spPr bwMode="auto">
          <a:xfrm>
            <a:off x="-1404938" y="827088"/>
            <a:ext cx="1296988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r>
              <a:rPr lang="en-GB" sz="1100">
                <a:solidFill>
                  <a:schemeClr val="bg1"/>
                </a:solidFill>
              </a:rPr>
              <a:t>Overskrift her</a:t>
            </a:r>
          </a:p>
        </p:txBody>
      </p:sp>
      <p:sp>
        <p:nvSpPr>
          <p:cNvPr id="11" name="Line 46"/>
          <p:cNvSpPr>
            <a:spLocks noChangeShapeType="1"/>
          </p:cNvSpPr>
          <p:nvPr userDrawn="1"/>
        </p:nvSpPr>
        <p:spPr bwMode="auto">
          <a:xfrm>
            <a:off x="-1404938" y="765175"/>
            <a:ext cx="1296988" cy="0"/>
          </a:xfrm>
          <a:prstGeom prst="line">
            <a:avLst/>
          </a:prstGeom>
          <a:noFill/>
          <a:ln w="12700">
            <a:solidFill>
              <a:schemeClr val="bg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GB"/>
          </a:p>
        </p:txBody>
      </p:sp>
      <p:pic>
        <p:nvPicPr>
          <p:cNvPr id="12" name="Picture 47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-1404938" y="3875088"/>
            <a:ext cx="504825" cy="257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3" name="Line 48"/>
          <p:cNvSpPr>
            <a:spLocks noChangeShapeType="1"/>
          </p:cNvSpPr>
          <p:nvPr userDrawn="1"/>
        </p:nvSpPr>
        <p:spPr bwMode="auto">
          <a:xfrm flipV="1">
            <a:off x="-1270000" y="4164013"/>
            <a:ext cx="0" cy="215900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GB"/>
          </a:p>
        </p:txBody>
      </p:sp>
      <p:sp>
        <p:nvSpPr>
          <p:cNvPr id="14" name="Line 49"/>
          <p:cNvSpPr>
            <a:spLocks noChangeShapeType="1"/>
          </p:cNvSpPr>
          <p:nvPr userDrawn="1"/>
        </p:nvSpPr>
        <p:spPr bwMode="auto">
          <a:xfrm>
            <a:off x="-1116013" y="3875088"/>
            <a:ext cx="215900" cy="28892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GB"/>
          </a:p>
        </p:txBody>
      </p:sp>
      <p:sp>
        <p:nvSpPr>
          <p:cNvPr id="15" name="Line 50"/>
          <p:cNvSpPr>
            <a:spLocks noChangeShapeType="1"/>
          </p:cNvSpPr>
          <p:nvPr userDrawn="1"/>
        </p:nvSpPr>
        <p:spPr bwMode="auto">
          <a:xfrm flipH="1">
            <a:off x="-1116013" y="3875088"/>
            <a:ext cx="215900" cy="28892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GB"/>
          </a:p>
        </p:txBody>
      </p:sp>
      <p:sp>
        <p:nvSpPr>
          <p:cNvPr id="16" name="Line 51"/>
          <p:cNvSpPr>
            <a:spLocks noChangeShapeType="1"/>
          </p:cNvSpPr>
          <p:nvPr userDrawn="1"/>
        </p:nvSpPr>
        <p:spPr bwMode="auto">
          <a:xfrm>
            <a:off x="-1404938" y="2679700"/>
            <a:ext cx="215900" cy="28892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GB"/>
          </a:p>
        </p:txBody>
      </p:sp>
      <p:sp>
        <p:nvSpPr>
          <p:cNvPr id="17" name="Line 52"/>
          <p:cNvSpPr>
            <a:spLocks noChangeShapeType="1"/>
          </p:cNvSpPr>
          <p:nvPr userDrawn="1"/>
        </p:nvSpPr>
        <p:spPr bwMode="auto">
          <a:xfrm flipH="1">
            <a:off x="-1404938" y="2679700"/>
            <a:ext cx="215900" cy="28892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GB"/>
          </a:p>
        </p:txBody>
      </p:sp>
      <p:sp>
        <p:nvSpPr>
          <p:cNvPr id="18" name="Line 53"/>
          <p:cNvSpPr>
            <a:spLocks noChangeShapeType="1"/>
          </p:cNvSpPr>
          <p:nvPr userDrawn="1"/>
        </p:nvSpPr>
        <p:spPr bwMode="auto">
          <a:xfrm flipH="1">
            <a:off x="-900113" y="2800350"/>
            <a:ext cx="215900" cy="0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GB"/>
          </a:p>
        </p:txBody>
      </p:sp>
      <p:sp>
        <p:nvSpPr>
          <p:cNvPr id="20" name="Line 55"/>
          <p:cNvSpPr>
            <a:spLocks noChangeShapeType="1"/>
          </p:cNvSpPr>
          <p:nvPr userDrawn="1"/>
        </p:nvSpPr>
        <p:spPr bwMode="auto">
          <a:xfrm>
            <a:off x="-1404938" y="4676775"/>
            <a:ext cx="1296988" cy="0"/>
          </a:xfrm>
          <a:prstGeom prst="line">
            <a:avLst/>
          </a:prstGeom>
          <a:noFill/>
          <a:ln w="12700">
            <a:solidFill>
              <a:schemeClr val="bg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GB"/>
          </a:p>
        </p:txBody>
      </p:sp>
      <p:sp>
        <p:nvSpPr>
          <p:cNvPr id="21" name="Text Box 48"/>
          <p:cNvSpPr txBox="1">
            <a:spLocks noChangeArrowheads="1"/>
          </p:cNvSpPr>
          <p:nvPr userDrawn="1"/>
        </p:nvSpPr>
        <p:spPr bwMode="auto">
          <a:xfrm>
            <a:off x="-1404938" y="4722813"/>
            <a:ext cx="1404938" cy="201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r>
              <a:rPr lang="da-DK" sz="1100">
                <a:solidFill>
                  <a:schemeClr val="bg1"/>
                </a:solidFill>
              </a:rPr>
              <a:t>For at ændre ”Enhedens navn” og ”Sted og dato”:</a:t>
            </a:r>
          </a:p>
          <a:p>
            <a:endParaRPr lang="da-DK" sz="1100">
              <a:solidFill>
                <a:schemeClr val="bg1"/>
              </a:solidFill>
            </a:endParaRPr>
          </a:p>
          <a:p>
            <a:r>
              <a:rPr lang="da-DK" sz="1100">
                <a:solidFill>
                  <a:schemeClr val="bg1"/>
                </a:solidFill>
              </a:rPr>
              <a:t>Klik i menulinjen, </a:t>
            </a:r>
          </a:p>
          <a:p>
            <a:r>
              <a:rPr lang="da-DK" sz="1100">
                <a:solidFill>
                  <a:schemeClr val="bg1"/>
                </a:solidFill>
              </a:rPr>
              <a:t>vælg </a:t>
            </a:r>
            <a:r>
              <a:rPr lang="da-DK" sz="1100" smtClean="0">
                <a:solidFill>
                  <a:schemeClr val="bg1"/>
                </a:solidFill>
              </a:rPr>
              <a:t>”Indsæt” </a:t>
            </a:r>
            <a:r>
              <a:rPr lang="da-DK" sz="1100">
                <a:solidFill>
                  <a:schemeClr val="bg1"/>
                </a:solidFill>
              </a:rPr>
              <a:t>&gt; ”Sidehoved / Sidefod”.</a:t>
            </a:r>
          </a:p>
          <a:p>
            <a:r>
              <a:rPr lang="da-DK" sz="1100">
                <a:solidFill>
                  <a:schemeClr val="bg1"/>
                </a:solidFill>
              </a:rPr>
              <a:t>Indføj ”Sted og dato” i feltet for </a:t>
            </a:r>
            <a:r>
              <a:rPr lang="da-DK" sz="1100" smtClean="0">
                <a:solidFill>
                  <a:schemeClr val="bg1"/>
                </a:solidFill>
              </a:rPr>
              <a:t>dato </a:t>
            </a:r>
            <a:r>
              <a:rPr lang="da-DK" sz="1100">
                <a:solidFill>
                  <a:schemeClr val="bg1"/>
                </a:solidFill>
              </a:rPr>
              <a:t>og ”Enhedens navn” i Sidefod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a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2988" y="1374775"/>
            <a:ext cx="6577012" cy="191134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r>
              <a:rPr lang="en-US" smtClean="0"/>
              <a:t>Sted og dato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GB" smtClean="0"/>
              <a:t>Slide </a:t>
            </a:r>
            <a:fld id="{DE860683-ABD5-4FDA-9081-7028960C251B}" type="slidenum">
              <a:rPr lang="en-GB" smtClean="0"/>
              <a:pPr/>
              <a:t>‹nr.›</a:t>
            </a:fld>
            <a:endParaRPr lang="en-GB"/>
          </a:p>
        </p:txBody>
      </p:sp>
      <p:pic>
        <p:nvPicPr>
          <p:cNvPr id="7" name="Picture 14" descr="fke3b.jpg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-1404938" y="2708275"/>
            <a:ext cx="466725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17"/>
          <p:cNvSpPr txBox="1"/>
          <p:nvPr userDrawn="1"/>
        </p:nvSpPr>
        <p:spPr>
          <a:xfrm>
            <a:off x="-1404938" y="1474788"/>
            <a:ext cx="1296988" cy="2355850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r>
              <a:rPr lang="en-GB" sz="1100">
                <a:solidFill>
                  <a:schemeClr val="bg1"/>
                </a:solidFill>
                <a:cs typeface="Arial" charset="0"/>
              </a:rPr>
              <a:t>Tekst starter uden punktopstilling</a:t>
            </a:r>
            <a:br>
              <a:rPr lang="en-GB" sz="1100">
                <a:solidFill>
                  <a:schemeClr val="bg1"/>
                </a:solidFill>
                <a:cs typeface="Arial" charset="0"/>
              </a:rPr>
            </a:br>
            <a:endParaRPr lang="en-GB" sz="1100">
              <a:solidFill>
                <a:schemeClr val="bg1"/>
              </a:solidFill>
              <a:cs typeface="Arial" charset="0"/>
            </a:endParaRPr>
          </a:p>
          <a:p>
            <a:r>
              <a:rPr lang="en-GB" sz="1100">
                <a:solidFill>
                  <a:schemeClr val="bg1"/>
                </a:solidFill>
                <a:cs typeface="Arial" charset="0"/>
              </a:rPr>
              <a:t>For at få punkt-opstilling på teksten, brug forøg indrykning</a:t>
            </a:r>
          </a:p>
          <a:p>
            <a:endParaRPr lang="en-GB" sz="1100">
              <a:solidFill>
                <a:schemeClr val="bg1"/>
              </a:solidFill>
              <a:cs typeface="Arial" charset="0"/>
            </a:endParaRPr>
          </a:p>
          <a:p>
            <a:endParaRPr lang="en-GB" sz="1100">
              <a:solidFill>
                <a:schemeClr val="bg1"/>
              </a:solidFill>
              <a:cs typeface="Arial" charset="0"/>
            </a:endParaRPr>
          </a:p>
          <a:p>
            <a:r>
              <a:rPr lang="en-GB" sz="1100">
                <a:solidFill>
                  <a:schemeClr val="bg1"/>
                </a:solidFill>
                <a:cs typeface="Arial" charset="0"/>
              </a:rPr>
              <a:t>For at få venstre-stillet tekst uden punktopstilling, brug formindsk indrykning</a:t>
            </a:r>
          </a:p>
        </p:txBody>
      </p:sp>
      <p:sp>
        <p:nvSpPr>
          <p:cNvPr id="9" name="Line 44"/>
          <p:cNvSpPr>
            <a:spLocks noChangeShapeType="1"/>
          </p:cNvSpPr>
          <p:nvPr userDrawn="1"/>
        </p:nvSpPr>
        <p:spPr bwMode="auto">
          <a:xfrm>
            <a:off x="-1404938" y="1412875"/>
            <a:ext cx="1296988" cy="0"/>
          </a:xfrm>
          <a:prstGeom prst="line">
            <a:avLst/>
          </a:prstGeom>
          <a:noFill/>
          <a:ln w="12700">
            <a:solidFill>
              <a:schemeClr val="bg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GB"/>
          </a:p>
        </p:txBody>
      </p:sp>
      <p:sp>
        <p:nvSpPr>
          <p:cNvPr id="10" name="Text Box 45"/>
          <p:cNvSpPr txBox="1">
            <a:spLocks noChangeArrowheads="1"/>
          </p:cNvSpPr>
          <p:nvPr userDrawn="1"/>
        </p:nvSpPr>
        <p:spPr bwMode="auto">
          <a:xfrm>
            <a:off x="-1404938" y="827088"/>
            <a:ext cx="1296988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r>
              <a:rPr lang="en-GB" sz="1100">
                <a:solidFill>
                  <a:schemeClr val="bg1"/>
                </a:solidFill>
              </a:rPr>
              <a:t>Overskrift her</a:t>
            </a:r>
          </a:p>
        </p:txBody>
      </p:sp>
      <p:sp>
        <p:nvSpPr>
          <p:cNvPr id="11" name="Line 46"/>
          <p:cNvSpPr>
            <a:spLocks noChangeShapeType="1"/>
          </p:cNvSpPr>
          <p:nvPr userDrawn="1"/>
        </p:nvSpPr>
        <p:spPr bwMode="auto">
          <a:xfrm>
            <a:off x="-1404938" y="765175"/>
            <a:ext cx="1296988" cy="0"/>
          </a:xfrm>
          <a:prstGeom prst="line">
            <a:avLst/>
          </a:prstGeom>
          <a:noFill/>
          <a:ln w="12700">
            <a:solidFill>
              <a:schemeClr val="bg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GB"/>
          </a:p>
        </p:txBody>
      </p:sp>
      <p:pic>
        <p:nvPicPr>
          <p:cNvPr id="12" name="Picture 47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-1404938" y="3875088"/>
            <a:ext cx="504825" cy="257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3" name="Line 48"/>
          <p:cNvSpPr>
            <a:spLocks noChangeShapeType="1"/>
          </p:cNvSpPr>
          <p:nvPr userDrawn="1"/>
        </p:nvSpPr>
        <p:spPr bwMode="auto">
          <a:xfrm flipV="1">
            <a:off x="-1270000" y="4164013"/>
            <a:ext cx="0" cy="215900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GB"/>
          </a:p>
        </p:txBody>
      </p:sp>
      <p:sp>
        <p:nvSpPr>
          <p:cNvPr id="14" name="Line 49"/>
          <p:cNvSpPr>
            <a:spLocks noChangeShapeType="1"/>
          </p:cNvSpPr>
          <p:nvPr userDrawn="1"/>
        </p:nvSpPr>
        <p:spPr bwMode="auto">
          <a:xfrm>
            <a:off x="-1116013" y="3875088"/>
            <a:ext cx="215900" cy="28892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GB"/>
          </a:p>
        </p:txBody>
      </p:sp>
      <p:sp>
        <p:nvSpPr>
          <p:cNvPr id="15" name="Line 50"/>
          <p:cNvSpPr>
            <a:spLocks noChangeShapeType="1"/>
          </p:cNvSpPr>
          <p:nvPr userDrawn="1"/>
        </p:nvSpPr>
        <p:spPr bwMode="auto">
          <a:xfrm flipH="1">
            <a:off x="-1116013" y="3875088"/>
            <a:ext cx="215900" cy="28892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GB"/>
          </a:p>
        </p:txBody>
      </p:sp>
      <p:sp>
        <p:nvSpPr>
          <p:cNvPr id="16" name="Line 51"/>
          <p:cNvSpPr>
            <a:spLocks noChangeShapeType="1"/>
          </p:cNvSpPr>
          <p:nvPr userDrawn="1"/>
        </p:nvSpPr>
        <p:spPr bwMode="auto">
          <a:xfrm>
            <a:off x="-1404938" y="2679700"/>
            <a:ext cx="215900" cy="28892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GB"/>
          </a:p>
        </p:txBody>
      </p:sp>
      <p:sp>
        <p:nvSpPr>
          <p:cNvPr id="17" name="Line 52"/>
          <p:cNvSpPr>
            <a:spLocks noChangeShapeType="1"/>
          </p:cNvSpPr>
          <p:nvPr userDrawn="1"/>
        </p:nvSpPr>
        <p:spPr bwMode="auto">
          <a:xfrm flipH="1">
            <a:off x="-1404938" y="2679700"/>
            <a:ext cx="215900" cy="28892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GB"/>
          </a:p>
        </p:txBody>
      </p:sp>
      <p:sp>
        <p:nvSpPr>
          <p:cNvPr id="18" name="Line 53"/>
          <p:cNvSpPr>
            <a:spLocks noChangeShapeType="1"/>
          </p:cNvSpPr>
          <p:nvPr userDrawn="1"/>
        </p:nvSpPr>
        <p:spPr bwMode="auto">
          <a:xfrm flipH="1">
            <a:off x="-900113" y="2800350"/>
            <a:ext cx="215900" cy="0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GB"/>
          </a:p>
        </p:txBody>
      </p:sp>
      <p:sp>
        <p:nvSpPr>
          <p:cNvPr id="20" name="Line 55"/>
          <p:cNvSpPr>
            <a:spLocks noChangeShapeType="1"/>
          </p:cNvSpPr>
          <p:nvPr userDrawn="1"/>
        </p:nvSpPr>
        <p:spPr bwMode="auto">
          <a:xfrm>
            <a:off x="-1404938" y="4676775"/>
            <a:ext cx="1296988" cy="0"/>
          </a:xfrm>
          <a:prstGeom prst="line">
            <a:avLst/>
          </a:prstGeom>
          <a:noFill/>
          <a:ln w="12700">
            <a:solidFill>
              <a:schemeClr val="bg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GB"/>
          </a:p>
        </p:txBody>
      </p:sp>
      <p:sp>
        <p:nvSpPr>
          <p:cNvPr id="22" name="Picture Placeholder 21"/>
          <p:cNvSpPr>
            <a:spLocks noGrp="1"/>
          </p:cNvSpPr>
          <p:nvPr>
            <p:ph type="pic" sz="quarter" idx="13"/>
          </p:nvPr>
        </p:nvSpPr>
        <p:spPr>
          <a:xfrm>
            <a:off x="1044000" y="3358800"/>
            <a:ext cx="3744000" cy="2487600"/>
          </a:xfrm>
        </p:spPr>
        <p:txBody>
          <a:bodyPr/>
          <a:lstStyle/>
          <a:p>
            <a:endParaRPr lang="en-GB"/>
          </a:p>
        </p:txBody>
      </p:sp>
      <p:sp>
        <p:nvSpPr>
          <p:cNvPr id="23" name="Text Box 48"/>
          <p:cNvSpPr txBox="1">
            <a:spLocks noChangeArrowheads="1"/>
          </p:cNvSpPr>
          <p:nvPr userDrawn="1"/>
        </p:nvSpPr>
        <p:spPr bwMode="auto">
          <a:xfrm>
            <a:off x="-1404938" y="4722813"/>
            <a:ext cx="1404938" cy="201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r>
              <a:rPr lang="da-DK" sz="1100">
                <a:solidFill>
                  <a:schemeClr val="bg1"/>
                </a:solidFill>
              </a:rPr>
              <a:t>For at ændre ”Enhedens navn” og ”Sted og dato”:</a:t>
            </a:r>
          </a:p>
          <a:p>
            <a:endParaRPr lang="da-DK" sz="1100">
              <a:solidFill>
                <a:schemeClr val="bg1"/>
              </a:solidFill>
            </a:endParaRPr>
          </a:p>
          <a:p>
            <a:r>
              <a:rPr lang="da-DK" sz="1100">
                <a:solidFill>
                  <a:schemeClr val="bg1"/>
                </a:solidFill>
              </a:rPr>
              <a:t>Klik i menulinjen, </a:t>
            </a:r>
          </a:p>
          <a:p>
            <a:r>
              <a:rPr lang="da-DK" sz="1100">
                <a:solidFill>
                  <a:schemeClr val="bg1"/>
                </a:solidFill>
              </a:rPr>
              <a:t>vælg </a:t>
            </a:r>
            <a:r>
              <a:rPr lang="da-DK" sz="1100" smtClean="0">
                <a:solidFill>
                  <a:schemeClr val="bg1"/>
                </a:solidFill>
              </a:rPr>
              <a:t>”Indsæt” </a:t>
            </a:r>
            <a:r>
              <a:rPr lang="da-DK" sz="1100">
                <a:solidFill>
                  <a:schemeClr val="bg1"/>
                </a:solidFill>
              </a:rPr>
              <a:t>&gt; ”Sidehoved / Sidefod”.</a:t>
            </a:r>
          </a:p>
          <a:p>
            <a:r>
              <a:rPr lang="da-DK" sz="1100">
                <a:solidFill>
                  <a:schemeClr val="bg1"/>
                </a:solidFill>
              </a:rPr>
              <a:t>Indføj ”Sted og dato” i feltet for </a:t>
            </a:r>
            <a:r>
              <a:rPr lang="da-DK" sz="1100" smtClean="0">
                <a:solidFill>
                  <a:schemeClr val="bg1"/>
                </a:solidFill>
              </a:rPr>
              <a:t>dato </a:t>
            </a:r>
            <a:r>
              <a:rPr lang="da-DK" sz="1100">
                <a:solidFill>
                  <a:schemeClr val="bg1"/>
                </a:solidFill>
              </a:rPr>
              <a:t>og ”Enhedens navn” i Sidefod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42988" y="1374774"/>
            <a:ext cx="3211512" cy="4482000"/>
          </a:xfrm>
        </p:spPr>
        <p:txBody>
          <a:bodyPr/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06900" y="1374774"/>
            <a:ext cx="3213100" cy="4482000"/>
          </a:xfrm>
        </p:spPr>
        <p:txBody>
          <a:bodyPr/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r>
              <a:rPr lang="en-US" smtClean="0"/>
              <a:t>Sted og dato</a:t>
            </a: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GB" smtClean="0"/>
              <a:t>Slide </a:t>
            </a:r>
            <a:fld id="{DE860683-ABD5-4FDA-9081-7028960C251B}" type="slidenum">
              <a:rPr lang="en-GB" smtClean="0"/>
              <a:pPr/>
              <a:t>‹nr.›</a:t>
            </a:fld>
            <a:endParaRPr lang="en-GB"/>
          </a:p>
        </p:txBody>
      </p:sp>
      <p:pic>
        <p:nvPicPr>
          <p:cNvPr id="8" name="Picture 14" descr="fke3b.jpg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-1404938" y="2708275"/>
            <a:ext cx="466725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17"/>
          <p:cNvSpPr txBox="1"/>
          <p:nvPr userDrawn="1"/>
        </p:nvSpPr>
        <p:spPr>
          <a:xfrm>
            <a:off x="-1404938" y="1474788"/>
            <a:ext cx="1296988" cy="2355850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r>
              <a:rPr lang="en-GB" sz="1100">
                <a:solidFill>
                  <a:schemeClr val="bg1"/>
                </a:solidFill>
                <a:cs typeface="Arial" charset="0"/>
              </a:rPr>
              <a:t>Tekst starter uden punktopstilling</a:t>
            </a:r>
            <a:br>
              <a:rPr lang="en-GB" sz="1100">
                <a:solidFill>
                  <a:schemeClr val="bg1"/>
                </a:solidFill>
                <a:cs typeface="Arial" charset="0"/>
              </a:rPr>
            </a:br>
            <a:endParaRPr lang="en-GB" sz="1100">
              <a:solidFill>
                <a:schemeClr val="bg1"/>
              </a:solidFill>
              <a:cs typeface="Arial" charset="0"/>
            </a:endParaRPr>
          </a:p>
          <a:p>
            <a:r>
              <a:rPr lang="en-GB" sz="1100">
                <a:solidFill>
                  <a:schemeClr val="bg1"/>
                </a:solidFill>
                <a:cs typeface="Arial" charset="0"/>
              </a:rPr>
              <a:t>For at få punkt-opstilling på teksten, brug forøg indrykning</a:t>
            </a:r>
          </a:p>
          <a:p>
            <a:endParaRPr lang="en-GB" sz="1100">
              <a:solidFill>
                <a:schemeClr val="bg1"/>
              </a:solidFill>
              <a:cs typeface="Arial" charset="0"/>
            </a:endParaRPr>
          </a:p>
          <a:p>
            <a:endParaRPr lang="en-GB" sz="1100">
              <a:solidFill>
                <a:schemeClr val="bg1"/>
              </a:solidFill>
              <a:cs typeface="Arial" charset="0"/>
            </a:endParaRPr>
          </a:p>
          <a:p>
            <a:r>
              <a:rPr lang="en-GB" sz="1100">
                <a:solidFill>
                  <a:schemeClr val="bg1"/>
                </a:solidFill>
                <a:cs typeface="Arial" charset="0"/>
              </a:rPr>
              <a:t>For at få venstre-stillet tekst uden punktopstilling, brug formindsk indrykning</a:t>
            </a:r>
          </a:p>
        </p:txBody>
      </p:sp>
      <p:sp>
        <p:nvSpPr>
          <p:cNvPr id="10" name="Line 44"/>
          <p:cNvSpPr>
            <a:spLocks noChangeShapeType="1"/>
          </p:cNvSpPr>
          <p:nvPr userDrawn="1"/>
        </p:nvSpPr>
        <p:spPr bwMode="auto">
          <a:xfrm>
            <a:off x="-1404938" y="1412875"/>
            <a:ext cx="1296988" cy="0"/>
          </a:xfrm>
          <a:prstGeom prst="line">
            <a:avLst/>
          </a:prstGeom>
          <a:noFill/>
          <a:ln w="12700">
            <a:solidFill>
              <a:schemeClr val="bg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GB"/>
          </a:p>
        </p:txBody>
      </p:sp>
      <p:sp>
        <p:nvSpPr>
          <p:cNvPr id="11" name="Text Box 45"/>
          <p:cNvSpPr txBox="1">
            <a:spLocks noChangeArrowheads="1"/>
          </p:cNvSpPr>
          <p:nvPr userDrawn="1"/>
        </p:nvSpPr>
        <p:spPr bwMode="auto">
          <a:xfrm>
            <a:off x="-1404938" y="827088"/>
            <a:ext cx="1296988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r>
              <a:rPr lang="en-GB" sz="1100">
                <a:solidFill>
                  <a:schemeClr val="bg1"/>
                </a:solidFill>
              </a:rPr>
              <a:t>Overskrift her</a:t>
            </a:r>
          </a:p>
        </p:txBody>
      </p:sp>
      <p:sp>
        <p:nvSpPr>
          <p:cNvPr id="12" name="Line 46"/>
          <p:cNvSpPr>
            <a:spLocks noChangeShapeType="1"/>
          </p:cNvSpPr>
          <p:nvPr userDrawn="1"/>
        </p:nvSpPr>
        <p:spPr bwMode="auto">
          <a:xfrm>
            <a:off x="-1404938" y="765175"/>
            <a:ext cx="1296988" cy="0"/>
          </a:xfrm>
          <a:prstGeom prst="line">
            <a:avLst/>
          </a:prstGeom>
          <a:noFill/>
          <a:ln w="12700">
            <a:solidFill>
              <a:schemeClr val="bg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GB"/>
          </a:p>
        </p:txBody>
      </p:sp>
      <p:pic>
        <p:nvPicPr>
          <p:cNvPr id="13" name="Picture 47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-1404938" y="3875088"/>
            <a:ext cx="504825" cy="257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4" name="Line 48"/>
          <p:cNvSpPr>
            <a:spLocks noChangeShapeType="1"/>
          </p:cNvSpPr>
          <p:nvPr userDrawn="1"/>
        </p:nvSpPr>
        <p:spPr bwMode="auto">
          <a:xfrm flipV="1">
            <a:off x="-1270000" y="4164013"/>
            <a:ext cx="0" cy="215900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GB"/>
          </a:p>
        </p:txBody>
      </p:sp>
      <p:sp>
        <p:nvSpPr>
          <p:cNvPr id="15" name="Line 49"/>
          <p:cNvSpPr>
            <a:spLocks noChangeShapeType="1"/>
          </p:cNvSpPr>
          <p:nvPr userDrawn="1"/>
        </p:nvSpPr>
        <p:spPr bwMode="auto">
          <a:xfrm>
            <a:off x="-1116013" y="3875088"/>
            <a:ext cx="215900" cy="28892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GB"/>
          </a:p>
        </p:txBody>
      </p:sp>
      <p:sp>
        <p:nvSpPr>
          <p:cNvPr id="16" name="Line 50"/>
          <p:cNvSpPr>
            <a:spLocks noChangeShapeType="1"/>
          </p:cNvSpPr>
          <p:nvPr userDrawn="1"/>
        </p:nvSpPr>
        <p:spPr bwMode="auto">
          <a:xfrm flipH="1">
            <a:off x="-1116013" y="3875088"/>
            <a:ext cx="215900" cy="28892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GB"/>
          </a:p>
        </p:txBody>
      </p:sp>
      <p:sp>
        <p:nvSpPr>
          <p:cNvPr id="17" name="Line 51"/>
          <p:cNvSpPr>
            <a:spLocks noChangeShapeType="1"/>
          </p:cNvSpPr>
          <p:nvPr userDrawn="1"/>
        </p:nvSpPr>
        <p:spPr bwMode="auto">
          <a:xfrm>
            <a:off x="-1404938" y="2679700"/>
            <a:ext cx="215900" cy="28892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GB"/>
          </a:p>
        </p:txBody>
      </p:sp>
      <p:sp>
        <p:nvSpPr>
          <p:cNvPr id="18" name="Line 52"/>
          <p:cNvSpPr>
            <a:spLocks noChangeShapeType="1"/>
          </p:cNvSpPr>
          <p:nvPr userDrawn="1"/>
        </p:nvSpPr>
        <p:spPr bwMode="auto">
          <a:xfrm flipH="1">
            <a:off x="-1404938" y="2679700"/>
            <a:ext cx="215900" cy="28892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GB"/>
          </a:p>
        </p:txBody>
      </p:sp>
      <p:sp>
        <p:nvSpPr>
          <p:cNvPr id="19" name="Line 53"/>
          <p:cNvSpPr>
            <a:spLocks noChangeShapeType="1"/>
          </p:cNvSpPr>
          <p:nvPr userDrawn="1"/>
        </p:nvSpPr>
        <p:spPr bwMode="auto">
          <a:xfrm flipH="1">
            <a:off x="-900113" y="2800350"/>
            <a:ext cx="215900" cy="0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GB"/>
          </a:p>
        </p:txBody>
      </p:sp>
      <p:sp>
        <p:nvSpPr>
          <p:cNvPr id="21" name="Line 55"/>
          <p:cNvSpPr>
            <a:spLocks noChangeShapeType="1"/>
          </p:cNvSpPr>
          <p:nvPr userDrawn="1"/>
        </p:nvSpPr>
        <p:spPr bwMode="auto">
          <a:xfrm>
            <a:off x="-1404938" y="4676775"/>
            <a:ext cx="1296988" cy="0"/>
          </a:xfrm>
          <a:prstGeom prst="line">
            <a:avLst/>
          </a:prstGeom>
          <a:noFill/>
          <a:ln w="12700">
            <a:solidFill>
              <a:schemeClr val="bg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GB"/>
          </a:p>
        </p:txBody>
      </p:sp>
      <p:sp>
        <p:nvSpPr>
          <p:cNvPr id="22" name="Text Box 48"/>
          <p:cNvSpPr txBox="1">
            <a:spLocks noChangeArrowheads="1"/>
          </p:cNvSpPr>
          <p:nvPr userDrawn="1"/>
        </p:nvSpPr>
        <p:spPr bwMode="auto">
          <a:xfrm>
            <a:off x="-1404938" y="4722813"/>
            <a:ext cx="1404938" cy="201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r>
              <a:rPr lang="da-DK" sz="1100">
                <a:solidFill>
                  <a:schemeClr val="bg1"/>
                </a:solidFill>
              </a:rPr>
              <a:t>For at ændre ”Enhedens navn” og ”Sted og dato”:</a:t>
            </a:r>
          </a:p>
          <a:p>
            <a:endParaRPr lang="da-DK" sz="1100">
              <a:solidFill>
                <a:schemeClr val="bg1"/>
              </a:solidFill>
            </a:endParaRPr>
          </a:p>
          <a:p>
            <a:r>
              <a:rPr lang="da-DK" sz="1100">
                <a:solidFill>
                  <a:schemeClr val="bg1"/>
                </a:solidFill>
              </a:rPr>
              <a:t>Klik i menulinjen, </a:t>
            </a:r>
          </a:p>
          <a:p>
            <a:r>
              <a:rPr lang="da-DK" sz="1100">
                <a:solidFill>
                  <a:schemeClr val="bg1"/>
                </a:solidFill>
              </a:rPr>
              <a:t>vælg </a:t>
            </a:r>
            <a:r>
              <a:rPr lang="da-DK" sz="1100" smtClean="0">
                <a:solidFill>
                  <a:schemeClr val="bg1"/>
                </a:solidFill>
              </a:rPr>
              <a:t>”Indsæt” </a:t>
            </a:r>
            <a:r>
              <a:rPr lang="da-DK" sz="1100">
                <a:solidFill>
                  <a:schemeClr val="bg1"/>
                </a:solidFill>
              </a:rPr>
              <a:t>&gt; ”Sidehoved / Sidefod”.</a:t>
            </a:r>
          </a:p>
          <a:p>
            <a:r>
              <a:rPr lang="da-DK" sz="1100">
                <a:solidFill>
                  <a:schemeClr val="bg1"/>
                </a:solidFill>
              </a:rPr>
              <a:t>Indføj ”Sted og dato” i feltet for </a:t>
            </a:r>
            <a:r>
              <a:rPr lang="da-DK" sz="1100" smtClean="0">
                <a:solidFill>
                  <a:schemeClr val="bg1"/>
                </a:solidFill>
              </a:rPr>
              <a:t>dato </a:t>
            </a:r>
            <a:r>
              <a:rPr lang="da-DK" sz="1100">
                <a:solidFill>
                  <a:schemeClr val="bg1"/>
                </a:solidFill>
              </a:rPr>
              <a:t>og ”Enhedens navn” i Sidefod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Line 20"/>
          <p:cNvSpPr>
            <a:spLocks noChangeShapeType="1"/>
          </p:cNvSpPr>
          <p:nvPr userDrawn="1"/>
        </p:nvSpPr>
        <p:spPr bwMode="auto">
          <a:xfrm flipH="1">
            <a:off x="4763" y="6694488"/>
            <a:ext cx="9148762" cy="0"/>
          </a:xfrm>
          <a:prstGeom prst="line">
            <a:avLst/>
          </a:prstGeom>
          <a:noFill/>
          <a:ln w="9525">
            <a:solidFill>
              <a:srgbClr val="901A1E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1"/>
          </p:nvPr>
        </p:nvSpPr>
        <p:spPr>
          <a:xfrm>
            <a:off x="1044000" y="1051200"/>
            <a:ext cx="7059600" cy="4698000"/>
          </a:xfrm>
        </p:spPr>
        <p:txBody>
          <a:bodyPr/>
          <a:lstStyle/>
          <a:p>
            <a:endParaRPr lang="en-GB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Sted og dato</a:t>
            </a:r>
            <a:endParaRPr lang="en-GB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en-GB" smtClean="0"/>
              <a:t>Slide </a:t>
            </a:r>
            <a:fld id="{DE860683-ABD5-4FDA-9081-7028960C251B}" type="slidenum">
              <a:rPr lang="en-GB" smtClean="0"/>
              <a:pPr/>
              <a:t>‹nr.›</a:t>
            </a:fld>
            <a:endParaRPr lang="en-GB"/>
          </a:p>
        </p:txBody>
      </p:sp>
      <p:sp>
        <p:nvSpPr>
          <p:cNvPr id="8" name="Text Box 88"/>
          <p:cNvSpPr txBox="1">
            <a:spLocks noChangeArrowheads="1"/>
          </p:cNvSpPr>
          <p:nvPr userDrawn="1"/>
        </p:nvSpPr>
        <p:spPr bwMode="auto">
          <a:xfrm>
            <a:off x="-1404938" y="4722813"/>
            <a:ext cx="1404938" cy="201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r>
              <a:rPr lang="en-GB" sz="1100">
                <a:solidFill>
                  <a:schemeClr val="bg1"/>
                </a:solidFill>
              </a:rPr>
              <a:t>For at ændre ”Enhedens navn” og ”Sted og dato”:</a:t>
            </a:r>
          </a:p>
          <a:p>
            <a:endParaRPr lang="en-GB" sz="1100">
              <a:solidFill>
                <a:schemeClr val="bg1"/>
              </a:solidFill>
            </a:endParaRPr>
          </a:p>
          <a:p>
            <a:r>
              <a:rPr lang="en-GB" sz="1100">
                <a:solidFill>
                  <a:schemeClr val="bg1"/>
                </a:solidFill>
              </a:rPr>
              <a:t>Klik i menulinjen, </a:t>
            </a:r>
          </a:p>
          <a:p>
            <a:r>
              <a:rPr lang="en-GB" sz="1100">
                <a:solidFill>
                  <a:schemeClr val="bg1"/>
                </a:solidFill>
              </a:rPr>
              <a:t>vælg </a:t>
            </a:r>
            <a:r>
              <a:rPr lang="en-GB" sz="1100" smtClean="0">
                <a:solidFill>
                  <a:schemeClr val="bg1"/>
                </a:solidFill>
              </a:rPr>
              <a:t>”Indsæt” </a:t>
            </a:r>
            <a:r>
              <a:rPr lang="en-GB" sz="1100">
                <a:solidFill>
                  <a:schemeClr val="bg1"/>
                </a:solidFill>
              </a:rPr>
              <a:t>&gt; ”Sidehoved / Sidefod”.</a:t>
            </a:r>
          </a:p>
          <a:p>
            <a:r>
              <a:rPr lang="en-GB" sz="1100">
                <a:solidFill>
                  <a:schemeClr val="bg1"/>
                </a:solidFill>
              </a:rPr>
              <a:t>Indføj ”Sted og dato” i feltet for </a:t>
            </a:r>
            <a:r>
              <a:rPr lang="en-GB" sz="1100" smtClean="0">
                <a:solidFill>
                  <a:schemeClr val="bg1"/>
                </a:solidFill>
              </a:rPr>
              <a:t>dato</a:t>
            </a:r>
            <a:r>
              <a:rPr lang="en-GB" sz="1100" baseline="0" smtClean="0">
                <a:solidFill>
                  <a:schemeClr val="bg1"/>
                </a:solidFill>
              </a:rPr>
              <a:t> </a:t>
            </a:r>
            <a:r>
              <a:rPr lang="en-GB" sz="1100" smtClean="0">
                <a:solidFill>
                  <a:schemeClr val="bg1"/>
                </a:solidFill>
              </a:rPr>
              <a:t>og </a:t>
            </a:r>
            <a:r>
              <a:rPr lang="en-GB" sz="1100">
                <a:solidFill>
                  <a:schemeClr val="bg1"/>
                </a:solidFill>
              </a:rPr>
              <a:t>”Enhedens navn” i Sidefod</a:t>
            </a:r>
          </a:p>
        </p:txBody>
      </p:sp>
      <p:sp>
        <p:nvSpPr>
          <p:cNvPr id="11" name="Line 89"/>
          <p:cNvSpPr>
            <a:spLocks noChangeShapeType="1"/>
          </p:cNvSpPr>
          <p:nvPr userDrawn="1"/>
        </p:nvSpPr>
        <p:spPr bwMode="auto">
          <a:xfrm>
            <a:off x="-1404938" y="4676775"/>
            <a:ext cx="1296988" cy="0"/>
          </a:xfrm>
          <a:prstGeom prst="line">
            <a:avLst/>
          </a:prstGeom>
          <a:noFill/>
          <a:ln w="12700">
            <a:solidFill>
              <a:schemeClr val="bg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GB"/>
          </a:p>
        </p:txBody>
      </p:sp>
      <p:sp>
        <p:nvSpPr>
          <p:cNvPr id="12" name="TextBox 17"/>
          <p:cNvSpPr txBox="1"/>
          <p:nvPr userDrawn="1"/>
        </p:nvSpPr>
        <p:spPr>
          <a:xfrm>
            <a:off x="-1357354" y="1133459"/>
            <a:ext cx="1296988" cy="677108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r>
              <a:rPr lang="en-GB" sz="1100" smtClean="0">
                <a:solidFill>
                  <a:schemeClr val="bg1"/>
                </a:solidFill>
                <a:cs typeface="Arial" charset="0"/>
              </a:rPr>
              <a:t>Byt billede:</a:t>
            </a:r>
          </a:p>
          <a:p>
            <a:r>
              <a:rPr lang="en-GB" sz="1100" smtClean="0">
                <a:solidFill>
                  <a:schemeClr val="bg1"/>
                </a:solidFill>
                <a:cs typeface="Arial" charset="0"/>
              </a:rPr>
              <a:t>Ny</a:t>
            </a:r>
            <a:r>
              <a:rPr lang="en-GB" sz="1100" baseline="0" smtClean="0">
                <a:solidFill>
                  <a:schemeClr val="bg1"/>
                </a:solidFill>
                <a:cs typeface="Arial" charset="0"/>
              </a:rPr>
              <a:t> slide og k</a:t>
            </a:r>
            <a:r>
              <a:rPr lang="en-GB" sz="1100" smtClean="0">
                <a:solidFill>
                  <a:schemeClr val="bg1"/>
                </a:solidFill>
                <a:cs typeface="Arial" charset="0"/>
              </a:rPr>
              <a:t>lik på</a:t>
            </a:r>
            <a:r>
              <a:rPr lang="en-GB" sz="1100" baseline="0" smtClean="0">
                <a:solidFill>
                  <a:schemeClr val="bg1"/>
                </a:solidFill>
                <a:cs typeface="Arial" charset="0"/>
              </a:rPr>
              <a:t> ikon, indsæt billede</a:t>
            </a:r>
            <a:endParaRPr lang="en-GB" sz="1100">
              <a:solidFill>
                <a:schemeClr val="bg1"/>
              </a:solidFill>
              <a:cs typeface="Arial" charset="0"/>
            </a:endParaRPr>
          </a:p>
        </p:txBody>
      </p:sp>
      <p:sp>
        <p:nvSpPr>
          <p:cNvPr id="13" name="Line 36"/>
          <p:cNvSpPr>
            <a:spLocks noChangeShapeType="1"/>
          </p:cNvSpPr>
          <p:nvPr userDrawn="1"/>
        </p:nvSpPr>
        <p:spPr bwMode="auto">
          <a:xfrm>
            <a:off x="-1357354" y="1071546"/>
            <a:ext cx="1296988" cy="0"/>
          </a:xfrm>
          <a:prstGeom prst="line">
            <a:avLst/>
          </a:prstGeom>
          <a:noFill/>
          <a:ln w="12700">
            <a:solidFill>
              <a:schemeClr val="bg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GB"/>
          </a:p>
        </p:txBody>
      </p:sp>
      <p:pic>
        <p:nvPicPr>
          <p:cNvPr id="16" name="Billede 15" descr="PPt_1.jp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6694488"/>
            <a:ext cx="9144000" cy="163512"/>
          </a:xfrm>
          <a:prstGeom prst="rect">
            <a:avLst/>
          </a:prstGeom>
        </p:spPr>
      </p:pic>
      <p:pic>
        <p:nvPicPr>
          <p:cNvPr id="17" name="Billede 16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72467" y="5869107"/>
            <a:ext cx="634570" cy="87226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r>
              <a:rPr lang="en-US" smtClean="0"/>
              <a:t>Sted og dato</a:t>
            </a: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GB" smtClean="0"/>
              <a:t>Slide </a:t>
            </a:r>
            <a:fld id="{DE860683-ABD5-4FDA-9081-7028960C251B}" type="slidenum">
              <a:rPr lang="en-GB" smtClean="0"/>
              <a:pPr/>
              <a:t>‹nr.›</a:t>
            </a:fld>
            <a:endParaRPr lang="en-GB"/>
          </a:p>
        </p:txBody>
      </p:sp>
      <p:sp>
        <p:nvSpPr>
          <p:cNvPr id="9" name="Text Box 45"/>
          <p:cNvSpPr txBox="1">
            <a:spLocks noChangeArrowheads="1"/>
          </p:cNvSpPr>
          <p:nvPr userDrawn="1"/>
        </p:nvSpPr>
        <p:spPr bwMode="auto">
          <a:xfrm>
            <a:off x="-1404938" y="827088"/>
            <a:ext cx="1296988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r>
              <a:rPr lang="en-GB" sz="1100">
                <a:solidFill>
                  <a:schemeClr val="bg1"/>
                </a:solidFill>
              </a:rPr>
              <a:t>Overskrift her</a:t>
            </a:r>
          </a:p>
        </p:txBody>
      </p:sp>
      <p:sp>
        <p:nvSpPr>
          <p:cNvPr id="10" name="Line 46"/>
          <p:cNvSpPr>
            <a:spLocks noChangeShapeType="1"/>
          </p:cNvSpPr>
          <p:nvPr userDrawn="1"/>
        </p:nvSpPr>
        <p:spPr bwMode="auto">
          <a:xfrm>
            <a:off x="-1404938" y="765175"/>
            <a:ext cx="1296988" cy="0"/>
          </a:xfrm>
          <a:prstGeom prst="line">
            <a:avLst/>
          </a:prstGeom>
          <a:noFill/>
          <a:ln w="12700">
            <a:solidFill>
              <a:schemeClr val="bg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r>
              <a:rPr lang="en-US" smtClean="0"/>
              <a:t>Sted og dato</a:t>
            </a: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GB" smtClean="0"/>
              <a:t>Slide </a:t>
            </a:r>
            <a:fld id="{DE860683-ABD5-4FDA-9081-7028960C251B}" type="slidenum">
              <a:rPr lang="en-GB" smtClean="0"/>
              <a:pPr/>
              <a:t>‹nr.›</a:t>
            </a:fld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587375" y="619125"/>
            <a:ext cx="7967664" cy="865188"/>
          </a:xfrm>
        </p:spPr>
        <p:txBody>
          <a:bodyPr/>
          <a:lstStyle/>
          <a:p>
            <a:r>
              <a:rPr lang="en-GB" dirty="0" err="1" smtClean="0"/>
              <a:t>Klik</a:t>
            </a:r>
            <a:r>
              <a:rPr lang="en-GB" dirty="0" smtClean="0"/>
              <a:t> for at </a:t>
            </a:r>
            <a:r>
              <a:rPr lang="en-GB" dirty="0" err="1" smtClean="0"/>
              <a:t>tilføje</a:t>
            </a:r>
            <a:r>
              <a:rPr lang="en-GB" dirty="0" smtClean="0"/>
              <a:t> </a:t>
            </a:r>
            <a:r>
              <a:rPr lang="en-GB" dirty="0" err="1" smtClean="0"/>
              <a:t>overskrift</a:t>
            </a:r>
            <a:endParaRPr lang="en-GB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 hasCustomPrompt="1"/>
          </p:nvPr>
        </p:nvSpPr>
        <p:spPr>
          <a:xfrm>
            <a:off x="587375" y="1635125"/>
            <a:ext cx="7967663" cy="4668178"/>
          </a:xfrm>
        </p:spPr>
        <p:txBody>
          <a:bodyPr vert="horz" lIns="0" tIns="0" rIns="0" bIns="0" rtlCol="0">
            <a:noAutofit/>
          </a:bodyPr>
          <a:lstStyle>
            <a:lvl1pPr>
              <a:defRPr lang="da-DK" dirty="0" smtClean="0"/>
            </a:lvl1pPr>
            <a:lvl2pPr>
              <a:defRPr lang="da-DK" dirty="0" smtClean="0"/>
            </a:lvl2pPr>
            <a:lvl3pPr>
              <a:defRPr lang="da-DK" dirty="0" smtClean="0"/>
            </a:lvl3pPr>
            <a:lvl4pPr>
              <a:defRPr lang="da-DK" dirty="0" smtClean="0"/>
            </a:lvl4pPr>
            <a:lvl5pPr>
              <a:defRPr lang="da-DK" dirty="0"/>
            </a:lvl5pPr>
          </a:lstStyle>
          <a:p>
            <a:pPr lvl="0"/>
            <a:r>
              <a:rPr lang="en-GB" dirty="0" err="1" smtClean="0"/>
              <a:t>Klik</a:t>
            </a:r>
            <a:r>
              <a:rPr lang="en-GB" dirty="0" smtClean="0"/>
              <a:t> for at </a:t>
            </a:r>
            <a:r>
              <a:rPr lang="en-GB" dirty="0" err="1" smtClean="0"/>
              <a:t>indsætte</a:t>
            </a:r>
            <a:r>
              <a:rPr lang="en-GB" dirty="0" smtClean="0"/>
              <a:t> </a:t>
            </a:r>
            <a:r>
              <a:rPr lang="en-GB" dirty="0" err="1" smtClean="0"/>
              <a:t>tekst</a:t>
            </a:r>
            <a:endParaRPr lang="en-GB" dirty="0" smtClean="0"/>
          </a:p>
          <a:p>
            <a:pPr lvl="1"/>
            <a:r>
              <a:rPr lang="en-GB" dirty="0" err="1" smtClean="0"/>
              <a:t>Andet</a:t>
            </a:r>
            <a:r>
              <a:rPr lang="en-GB" dirty="0" smtClean="0"/>
              <a:t> </a:t>
            </a:r>
            <a:r>
              <a:rPr lang="en-GB" dirty="0" err="1" smtClean="0"/>
              <a:t>niveau</a:t>
            </a:r>
            <a:endParaRPr lang="en-GB" dirty="0" smtClean="0"/>
          </a:p>
          <a:p>
            <a:pPr lvl="2"/>
            <a:r>
              <a:rPr lang="en-GB" dirty="0" err="1" smtClean="0"/>
              <a:t>Tredje</a:t>
            </a:r>
            <a:r>
              <a:rPr lang="en-GB" dirty="0" smtClean="0"/>
              <a:t> </a:t>
            </a:r>
            <a:r>
              <a:rPr lang="en-GB" dirty="0" err="1" smtClean="0"/>
              <a:t>niveau</a:t>
            </a:r>
            <a:endParaRPr lang="en-GB" dirty="0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a-DK" smtClean="0"/>
              <a:t>05-01-2017</a:t>
            </a:r>
            <a:endParaRPr lang="en-GB" dirty="0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1A926C-488A-4E3E-9C21-57CAA120E114}" type="slidenum">
              <a:rPr lang="en-GB" smtClean="0"/>
              <a:t>‹nr.›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733787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2.jpe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96" name="Rectangle 36"/>
          <p:cNvSpPr>
            <a:spLocks noGrp="1" noChangeArrowheads="1"/>
          </p:cNvSpPr>
          <p:nvPr>
            <p:ph type="title"/>
          </p:nvPr>
        </p:nvSpPr>
        <p:spPr bwMode="auto">
          <a:xfrm>
            <a:off x="1042988" y="460375"/>
            <a:ext cx="6577200" cy="576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Klik for at redigere titeltypografi i masteren</a:t>
            </a:r>
          </a:p>
        </p:txBody>
      </p:sp>
      <p:sp>
        <p:nvSpPr>
          <p:cNvPr id="66597" name="Rectangle 37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42988" y="1374774"/>
            <a:ext cx="6577012" cy="448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dirty="0" err="1" smtClean="0"/>
              <a:t>Klik</a:t>
            </a:r>
            <a:r>
              <a:rPr lang="en-GB" dirty="0" smtClean="0"/>
              <a:t> for at </a:t>
            </a:r>
            <a:r>
              <a:rPr lang="en-GB" dirty="0" err="1" smtClean="0"/>
              <a:t>redigere</a:t>
            </a:r>
            <a:r>
              <a:rPr lang="en-GB" dirty="0" smtClean="0"/>
              <a:t> </a:t>
            </a:r>
            <a:r>
              <a:rPr lang="en-GB" dirty="0" err="1" smtClean="0"/>
              <a:t>teksttypografierne</a:t>
            </a:r>
            <a:r>
              <a:rPr lang="en-GB" dirty="0" smtClean="0"/>
              <a:t> </a:t>
            </a:r>
            <a:r>
              <a:rPr lang="en-GB" dirty="0" err="1" smtClean="0"/>
              <a:t>i</a:t>
            </a:r>
            <a:r>
              <a:rPr lang="en-GB" dirty="0" smtClean="0"/>
              <a:t> </a:t>
            </a:r>
            <a:r>
              <a:rPr lang="en-GB" dirty="0" err="1" smtClean="0"/>
              <a:t>masteren</a:t>
            </a:r>
            <a:endParaRPr lang="en-GB" dirty="0" smtClean="0"/>
          </a:p>
          <a:p>
            <a:pPr lvl="1"/>
            <a:r>
              <a:rPr lang="en-GB" dirty="0" err="1" smtClean="0"/>
              <a:t>Andet</a:t>
            </a:r>
            <a:r>
              <a:rPr lang="en-GB" dirty="0" smtClean="0"/>
              <a:t> </a:t>
            </a:r>
            <a:r>
              <a:rPr lang="en-GB" dirty="0" err="1" smtClean="0"/>
              <a:t>niveau</a:t>
            </a:r>
            <a:endParaRPr lang="en-GB" dirty="0" smtClean="0"/>
          </a:p>
          <a:p>
            <a:pPr lvl="2"/>
            <a:r>
              <a:rPr lang="en-GB" dirty="0" err="1" smtClean="0"/>
              <a:t>Tredje</a:t>
            </a:r>
            <a:r>
              <a:rPr lang="en-GB" dirty="0" smtClean="0"/>
              <a:t> </a:t>
            </a:r>
            <a:r>
              <a:rPr lang="en-GB" dirty="0" err="1" smtClean="0"/>
              <a:t>niveau</a:t>
            </a:r>
            <a:endParaRPr lang="en-GB" dirty="0" smtClean="0"/>
          </a:p>
          <a:p>
            <a:pPr lvl="3"/>
            <a:r>
              <a:rPr lang="en-GB" dirty="0" err="1" smtClean="0"/>
              <a:t>Fjerde</a:t>
            </a:r>
            <a:r>
              <a:rPr lang="en-GB" dirty="0" smtClean="0"/>
              <a:t> </a:t>
            </a:r>
            <a:r>
              <a:rPr lang="en-GB" dirty="0" err="1" smtClean="0"/>
              <a:t>niveau</a:t>
            </a:r>
            <a:endParaRPr lang="en-GB" dirty="0" smtClean="0"/>
          </a:p>
          <a:p>
            <a:pPr lvl="4"/>
            <a:r>
              <a:rPr lang="en-GB" dirty="0" err="1" smtClean="0"/>
              <a:t>Femte</a:t>
            </a:r>
            <a:r>
              <a:rPr lang="en-GB" dirty="0" smtClean="0"/>
              <a:t> </a:t>
            </a:r>
            <a:r>
              <a:rPr lang="en-GB" dirty="0" err="1" smtClean="0"/>
              <a:t>niveau</a:t>
            </a:r>
            <a:endParaRPr lang="en-GB" dirty="0" smtClean="0"/>
          </a:p>
        </p:txBody>
      </p:sp>
      <p:sp>
        <p:nvSpPr>
          <p:cNvPr id="23" name="Date Placeholder 22"/>
          <p:cNvSpPr>
            <a:spLocks noGrp="1"/>
          </p:cNvSpPr>
          <p:nvPr>
            <p:ph type="dt" sz="half" idx="2"/>
          </p:nvPr>
        </p:nvSpPr>
        <p:spPr>
          <a:xfrm>
            <a:off x="1044000" y="6350110"/>
            <a:ext cx="6577200" cy="14400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900">
                <a:solidFill>
                  <a:srgbClr val="000000"/>
                </a:solidFill>
              </a:defRPr>
            </a:lvl1pPr>
          </a:lstStyle>
          <a:p>
            <a:r>
              <a:rPr lang="en-US" smtClean="0"/>
              <a:t>Sted og dato</a:t>
            </a:r>
            <a:endParaRPr lang="en-GB"/>
          </a:p>
        </p:txBody>
      </p:sp>
      <p:sp>
        <p:nvSpPr>
          <p:cNvPr id="24" name="Slide Number Placeholder 23"/>
          <p:cNvSpPr>
            <a:spLocks noGrp="1"/>
          </p:cNvSpPr>
          <p:nvPr>
            <p:ph type="sldNum" sz="quarter" idx="4"/>
          </p:nvPr>
        </p:nvSpPr>
        <p:spPr>
          <a:xfrm>
            <a:off x="1044000" y="6507558"/>
            <a:ext cx="2133600" cy="14400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lnSpc>
                <a:spcPts val="900"/>
              </a:lnSpc>
              <a:defRPr sz="900">
                <a:solidFill>
                  <a:srgbClr val="000000"/>
                </a:solidFill>
              </a:defRPr>
            </a:lvl1pPr>
          </a:lstStyle>
          <a:p>
            <a:r>
              <a:rPr lang="en-GB" smtClean="0"/>
              <a:t>Slide </a:t>
            </a:r>
            <a:fld id="{DE860683-ABD5-4FDA-9081-7028960C251B}" type="slidenum">
              <a:rPr lang="en-GB" smtClean="0"/>
              <a:pPr/>
              <a:t>‹nr.›</a:t>
            </a:fld>
            <a:endParaRPr lang="en-GB"/>
          </a:p>
        </p:txBody>
      </p:sp>
      <p:pic>
        <p:nvPicPr>
          <p:cNvPr id="10" name="Billede 9" descr="PPt_logo.png"/>
          <p:cNvPicPr>
            <a:picLocks noChangeAspect="1"/>
          </p:cNvPicPr>
          <p:nvPr userDrawn="1"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44628" y="152400"/>
            <a:ext cx="1470772" cy="1143000"/>
          </a:xfrm>
          <a:prstGeom prst="rect">
            <a:avLst/>
          </a:prstGeom>
        </p:spPr>
      </p:pic>
      <p:pic>
        <p:nvPicPr>
          <p:cNvPr id="12" name="Billede 11" descr="PPt_1.jpg"/>
          <p:cNvPicPr>
            <a:picLocks noChangeAspect="1"/>
          </p:cNvPicPr>
          <p:nvPr userDrawn="1"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6694488"/>
            <a:ext cx="9144000" cy="163512"/>
          </a:xfrm>
          <a:prstGeom prst="rect">
            <a:avLst/>
          </a:prstGeom>
        </p:spPr>
      </p:pic>
      <p:pic>
        <p:nvPicPr>
          <p:cNvPr id="2" name="Billede 1"/>
          <p:cNvPicPr>
            <a:picLocks noChangeAspect="1"/>
          </p:cNvPicPr>
          <p:nvPr userDrawn="1"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72467" y="5869107"/>
            <a:ext cx="634570" cy="872261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63" r:id="rId3"/>
    <p:sldLayoutId id="2147483654" r:id="rId4"/>
    <p:sldLayoutId id="2147483662" r:id="rId5"/>
    <p:sldLayoutId id="2147483656" r:id="rId6"/>
    <p:sldLayoutId id="2147483657" r:id="rId7"/>
    <p:sldLayoutId id="2147483664" r:id="rId8"/>
  </p:sldLayoutIdLst>
  <p:timing>
    <p:tnLst>
      <p:par>
        <p:cTn id="1" dur="indefinite" restart="never" nodeType="tmRoot"/>
      </p:par>
    </p:tnLst>
  </p:timing>
  <p:hf sldNum="0" hdr="0"/>
  <p:txStyles>
    <p:titleStyle>
      <a:lvl1pPr algn="l" rtl="0" fontAlgn="base">
        <a:spcBef>
          <a:spcPct val="0"/>
        </a:spcBef>
        <a:spcAft>
          <a:spcPct val="0"/>
        </a:spcAft>
        <a:defRPr sz="20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2000">
          <a:solidFill>
            <a:schemeClr val="tx2"/>
          </a:solidFill>
          <a:latin typeface="Verdana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2000">
          <a:solidFill>
            <a:schemeClr val="tx2"/>
          </a:solidFill>
          <a:latin typeface="Verdana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2000">
          <a:solidFill>
            <a:schemeClr val="tx2"/>
          </a:solidFill>
          <a:latin typeface="Verdana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2000">
          <a:solidFill>
            <a:schemeClr val="tx2"/>
          </a:solidFill>
          <a:latin typeface="Verdan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000">
          <a:solidFill>
            <a:schemeClr val="tx2"/>
          </a:solidFill>
          <a:latin typeface="Verdan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000">
          <a:solidFill>
            <a:schemeClr val="tx2"/>
          </a:solidFill>
          <a:latin typeface="Verdan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000">
          <a:solidFill>
            <a:schemeClr val="tx2"/>
          </a:solidFill>
          <a:latin typeface="Verdan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000">
          <a:solidFill>
            <a:schemeClr val="tx2"/>
          </a:solidFill>
          <a:latin typeface="Verdana" pitchFamily="34" charset="0"/>
        </a:defRPr>
      </a:lvl9pPr>
    </p:titleStyle>
    <p:bodyStyle>
      <a:lvl1pPr algn="l" rtl="0" fontAlgn="base">
        <a:spcBef>
          <a:spcPct val="20000"/>
        </a:spcBef>
        <a:spcAft>
          <a:spcPct val="0"/>
        </a:spcAft>
        <a:defRPr sz="16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0000"/>
          </a:solidFill>
          <a:latin typeface="+mn-lt"/>
        </a:defRPr>
      </a:lvl2pPr>
      <a:lvl3pPr marL="1146175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0000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0000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0000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0000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0000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0000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000000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png"/><Relationship Id="rId4" Type="http://schemas.openxmlformats.org/officeDocument/2006/relationships/image" Target="../media/image1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groencampus.ku.dk/voresresultater/groenneregnskaber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18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openxmlformats.org/officeDocument/2006/relationships/image" Target="../media/image1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11" Type="http://schemas.openxmlformats.org/officeDocument/2006/relationships/image" Target="../media/image16.png"/><Relationship Id="rId5" Type="http://schemas.openxmlformats.org/officeDocument/2006/relationships/diagramQuickStyle" Target="../diagrams/quickStyle1.xml"/><Relationship Id="rId10" Type="http://schemas.openxmlformats.org/officeDocument/2006/relationships/image" Target="../media/image15.png"/><Relationship Id="rId4" Type="http://schemas.openxmlformats.org/officeDocument/2006/relationships/diagramLayout" Target="../diagrams/layout1.xml"/><Relationship Id="rId9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22.jp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24.jpeg"/><Relationship Id="rId10" Type="http://schemas.microsoft.com/office/2007/relationships/hdphoto" Target="../media/hdphoto3.wdp"/><Relationship Id="rId4" Type="http://schemas.openxmlformats.org/officeDocument/2006/relationships/image" Target="../media/image23.jpg"/><Relationship Id="rId9" Type="http://schemas.openxmlformats.org/officeDocument/2006/relationships/image" Target="../media/image2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3.xml"/><Relationship Id="rId4" Type="http://schemas.openxmlformats.org/officeDocument/2006/relationships/image" Target="../media/image23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23.jpg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24.jpeg"/><Relationship Id="rId4" Type="http://schemas.openxmlformats.org/officeDocument/2006/relationships/chart" Target="../charts/char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9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3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29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10.xml"/><Relationship Id="rId5" Type="http://schemas.microsoft.com/office/2007/relationships/hdphoto" Target="../media/hdphoto2.wdp"/><Relationship Id="rId4" Type="http://schemas.openxmlformats.org/officeDocument/2006/relationships/image" Target="../media/image2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11.xml"/><Relationship Id="rId4" Type="http://schemas.openxmlformats.org/officeDocument/2006/relationships/image" Target="../media/image23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7" Type="http://schemas.openxmlformats.org/officeDocument/2006/relationships/image" Target="../media/image3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facebook.com/groencampus/?fref=ts" TargetMode="External"/><Relationship Id="rId5" Type="http://schemas.openxmlformats.org/officeDocument/2006/relationships/hyperlink" Target="http://www.greencampus.ku.dk/" TargetMode="External"/><Relationship Id="rId4" Type="http://schemas.openxmlformats.org/officeDocument/2006/relationships/hyperlink" Target="mailto:Groencampus@adm.ku.dk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lede 5" descr="H:\My Documents\Anne\fotos\maersk_taarnet_by_night.jpg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389"/>
          <a:stretch/>
        </p:blipFill>
        <p:spPr bwMode="auto">
          <a:xfrm>
            <a:off x="-1742" y="-1107504"/>
            <a:ext cx="9145742" cy="7784177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Billede 3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64288" y="4797152"/>
            <a:ext cx="1079764" cy="1493139"/>
          </a:xfrm>
          <a:prstGeom prst="rect">
            <a:avLst/>
          </a:prstGeom>
        </p:spPr>
      </p:pic>
      <p:sp>
        <p:nvSpPr>
          <p:cNvPr id="10" name="Titel 2"/>
          <p:cNvSpPr txBox="1">
            <a:spLocks/>
          </p:cNvSpPr>
          <p:nvPr/>
        </p:nvSpPr>
        <p:spPr bwMode="auto">
          <a:xfrm>
            <a:off x="323528" y="1092396"/>
            <a:ext cx="2880320" cy="3384376"/>
          </a:xfrm>
          <a:prstGeom prst="rect">
            <a:avLst/>
          </a:prstGeom>
          <a:solidFill>
            <a:schemeClr val="accent3">
              <a:alpha val="85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180000" tIns="108000" rIns="180000" bIns="0" numCol="1" anchor="t" anchorCtr="0" compatLnSpc="1">
            <a:prstTxWarp prst="textNoShape">
              <a:avLst/>
            </a:prstTxWarp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rgbClr val="666666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2"/>
                </a:solidFill>
                <a:latin typeface="Verdana" pitchFamily="34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2"/>
                </a:solidFill>
                <a:latin typeface="Verdana" pitchFamily="34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2"/>
                </a:solidFill>
                <a:latin typeface="Verdana" pitchFamily="34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2"/>
                </a:solidFill>
                <a:latin typeface="Verdana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2"/>
                </a:solidFill>
                <a:latin typeface="Verdana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2"/>
                </a:solidFill>
                <a:latin typeface="Verdana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2"/>
                </a:solidFill>
                <a:latin typeface="Verdana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2"/>
                </a:solidFill>
                <a:latin typeface="Verdana" pitchFamily="34" charset="0"/>
              </a:defRPr>
            </a:lvl9pPr>
          </a:lstStyle>
          <a:p>
            <a:r>
              <a:rPr lang="da-DK" b="1" kern="0" dirty="0" smtClean="0">
                <a:solidFill>
                  <a:schemeClr val="tx1">
                    <a:lumMod val="75000"/>
                  </a:schemeClr>
                </a:solidFill>
              </a:rPr>
              <a:t>På vej mod et mere bæredygtigt universitet</a:t>
            </a:r>
          </a:p>
          <a:p>
            <a:endParaRPr lang="da-DK" b="1" kern="0" dirty="0">
              <a:solidFill>
                <a:schemeClr val="tx1">
                  <a:lumMod val="75000"/>
                </a:schemeClr>
              </a:solidFill>
            </a:endParaRPr>
          </a:p>
          <a:p>
            <a:r>
              <a:rPr lang="da-DK" b="1" kern="0" dirty="0" smtClean="0">
                <a:solidFill>
                  <a:schemeClr val="tx1">
                    <a:lumMod val="75000"/>
                  </a:schemeClr>
                </a:solidFill>
              </a:rPr>
              <a:t>Bæredygtigheds-rapport 2016</a:t>
            </a:r>
          </a:p>
          <a:p>
            <a:endParaRPr lang="da-DK" sz="1800" b="1" kern="0" dirty="0" smtClean="0">
              <a:solidFill>
                <a:schemeClr val="tx1">
                  <a:lumMod val="75000"/>
                </a:schemeClr>
              </a:solidFill>
            </a:endParaRPr>
          </a:p>
          <a:p>
            <a:r>
              <a:rPr lang="da-DK" sz="1800" kern="0" dirty="0" smtClean="0">
                <a:solidFill>
                  <a:schemeClr val="tx1">
                    <a:lumMod val="75000"/>
                  </a:schemeClr>
                </a:solidFill>
              </a:rPr>
              <a:t>Københavns Universitet</a:t>
            </a:r>
            <a:endParaRPr lang="da-DK" sz="1800" kern="0" dirty="0">
              <a:solidFill>
                <a:schemeClr val="tx1">
                  <a:lumMod val="75000"/>
                </a:schemeClr>
              </a:solidFill>
            </a:endParaRPr>
          </a:p>
          <a:p>
            <a:r>
              <a:rPr lang="da-DK" sz="1600" kern="0" dirty="0" smtClean="0">
                <a:solidFill>
                  <a:schemeClr val="tx1">
                    <a:lumMod val="75000"/>
                  </a:schemeClr>
                </a:solidFill>
              </a:rPr>
              <a:t>Juni 2017</a:t>
            </a:r>
            <a:r>
              <a:rPr lang="da-DK" sz="2800" kern="0" dirty="0" smtClean="0">
                <a:solidFill>
                  <a:schemeClr val="tx1">
                    <a:lumMod val="75000"/>
                  </a:schemeClr>
                </a:solidFill>
              </a:rPr>
              <a:t/>
            </a:r>
            <a:br>
              <a:rPr lang="da-DK" sz="2800" kern="0" dirty="0" smtClean="0">
                <a:solidFill>
                  <a:schemeClr val="tx1">
                    <a:lumMod val="75000"/>
                  </a:schemeClr>
                </a:solidFill>
              </a:rPr>
            </a:br>
            <a:r>
              <a:rPr lang="da-DK" sz="2800" kern="0" dirty="0" smtClean="0">
                <a:solidFill>
                  <a:schemeClr val="tx1">
                    <a:lumMod val="75000"/>
                  </a:schemeClr>
                </a:solidFill>
              </a:rPr>
              <a:t/>
            </a:r>
            <a:br>
              <a:rPr lang="da-DK" sz="2800" kern="0" dirty="0" smtClean="0">
                <a:solidFill>
                  <a:schemeClr val="tx1">
                    <a:lumMod val="75000"/>
                  </a:schemeClr>
                </a:solidFill>
              </a:rPr>
            </a:br>
            <a:r>
              <a:rPr lang="da-DK" sz="2800" kern="0" dirty="0" smtClean="0">
                <a:solidFill>
                  <a:schemeClr val="tx1">
                    <a:lumMod val="75000"/>
                  </a:schemeClr>
                </a:solidFill>
              </a:rPr>
              <a:t> </a:t>
            </a:r>
            <a:endParaRPr lang="da-DK" sz="2800" kern="0" dirty="0">
              <a:solidFill>
                <a:schemeClr val="tx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1498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27584" y="476672"/>
            <a:ext cx="6577200" cy="576263"/>
          </a:xfrm>
        </p:spPr>
        <p:txBody>
          <a:bodyPr/>
          <a:lstStyle/>
          <a:p>
            <a:r>
              <a:rPr lang="da-DK" dirty="0" smtClean="0">
                <a:latin typeface="Frutiger LT Std 45 Light" pitchFamily="34" charset="0"/>
              </a:rPr>
              <a:t>Introduktion</a:t>
            </a:r>
            <a:endParaRPr lang="da-DK" sz="1800" dirty="0">
              <a:latin typeface="Frutiger LT Std 45 Light" pitchFamily="34" charset="0"/>
            </a:endParaRP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827584" y="1268760"/>
            <a:ext cx="6577012" cy="5040560"/>
          </a:xfrm>
        </p:spPr>
        <p:txBody>
          <a:bodyPr/>
          <a:lstStyle/>
          <a:p>
            <a:r>
              <a:rPr lang="da-DK" dirty="0" smtClean="0">
                <a:solidFill>
                  <a:schemeClr val="tx1"/>
                </a:solidFill>
                <a:latin typeface="Frutiger LT Std 45 Light" pitchFamily="34" charset="0"/>
              </a:rPr>
              <a:t>Denne præsentation præsenterer </a:t>
            </a:r>
            <a:r>
              <a:rPr lang="da-DK" b="1" dirty="0" smtClean="0">
                <a:solidFill>
                  <a:schemeClr val="tx1"/>
                </a:solidFill>
                <a:latin typeface="Frutiger LT Std 45 Light" pitchFamily="34" charset="0"/>
              </a:rPr>
              <a:t>hovedresultaterne for bæredygtighedsindsatsen på Københavns Universitet </a:t>
            </a:r>
            <a:r>
              <a:rPr lang="da-DK" dirty="0" smtClean="0">
                <a:solidFill>
                  <a:schemeClr val="tx1"/>
                </a:solidFill>
                <a:latin typeface="Frutiger LT Std 45 Light" pitchFamily="34" charset="0"/>
              </a:rPr>
              <a:t>med fokus på energiforbrug, samt miljø- og klimabelastning.</a:t>
            </a:r>
          </a:p>
          <a:p>
            <a:endParaRPr lang="da-DK" dirty="0">
              <a:solidFill>
                <a:schemeClr val="tx1"/>
              </a:solidFill>
              <a:latin typeface="Frutiger LT Std 45 Light" pitchFamily="34" charset="0"/>
            </a:endParaRPr>
          </a:p>
          <a:p>
            <a:r>
              <a:rPr lang="da-DK" dirty="0" smtClean="0">
                <a:solidFill>
                  <a:schemeClr val="tx1"/>
                </a:solidFill>
                <a:latin typeface="Frutiger LT Std 45 Light" pitchFamily="34" charset="0"/>
              </a:rPr>
              <a:t>Hovedfokus er lagt på status for de væsentligste målsætninger som er vedtaget med ”</a:t>
            </a:r>
            <a:r>
              <a:rPr lang="da-DK" i="1" dirty="0" smtClean="0">
                <a:solidFill>
                  <a:schemeClr val="tx1"/>
                </a:solidFill>
                <a:latin typeface="Frutiger LT Std 45 Light" pitchFamily="34" charset="0"/>
              </a:rPr>
              <a:t>Grøn Campus 2020 – strategi for ressourceeffektivitet og bæredygtighed på Københavns Universitet</a:t>
            </a:r>
            <a:r>
              <a:rPr lang="da-DK" dirty="0" smtClean="0">
                <a:solidFill>
                  <a:schemeClr val="tx1"/>
                </a:solidFill>
                <a:latin typeface="Frutiger LT Std 45 Light" pitchFamily="34" charset="0"/>
              </a:rPr>
              <a:t>”.</a:t>
            </a:r>
          </a:p>
          <a:p>
            <a:endParaRPr lang="da-DK" dirty="0">
              <a:solidFill>
                <a:schemeClr val="tx1"/>
              </a:solidFill>
              <a:latin typeface="Frutiger LT Std 45 Light" pitchFamily="34" charset="0"/>
            </a:endParaRPr>
          </a:p>
          <a:p>
            <a:r>
              <a:rPr lang="da-DK" dirty="0" smtClean="0">
                <a:solidFill>
                  <a:schemeClr val="tx1"/>
                </a:solidFill>
                <a:latin typeface="Frutiger LT Std 45 Light" pitchFamily="34" charset="0"/>
              </a:rPr>
              <a:t>Københavns Universitets fulde rapport ”Også vores ansvar – Bæredygtighedsrapport 2016” kan findes på </a:t>
            </a:r>
            <a:r>
              <a:rPr lang="da-DK" dirty="0" smtClean="0">
                <a:solidFill>
                  <a:schemeClr val="tx1"/>
                </a:solidFill>
                <a:latin typeface="Frutiger LT Std 45 Light" pitchFamily="34" charset="0"/>
                <a:hlinkClick r:id="rId3"/>
              </a:rPr>
              <a:t>groencampus.ku.dk</a:t>
            </a:r>
            <a:r>
              <a:rPr lang="da-DK" dirty="0" smtClean="0">
                <a:solidFill>
                  <a:schemeClr val="tx1"/>
                </a:solidFill>
                <a:latin typeface="Frutiger LT Std 45 Light" pitchFamily="34" charset="0"/>
              </a:rPr>
              <a:t>. Præsentationen er til fri afbenyttelse for alle, </a:t>
            </a:r>
            <a:r>
              <a:rPr lang="da-DK" dirty="0">
                <a:solidFill>
                  <a:schemeClr val="tx1"/>
                </a:solidFill>
                <a:latin typeface="Frutiger LT Std 45 Light" pitchFamily="34" charset="0"/>
              </a:rPr>
              <a:t>der ønsker </a:t>
            </a:r>
            <a:r>
              <a:rPr lang="da-DK" dirty="0" smtClean="0">
                <a:solidFill>
                  <a:schemeClr val="tx1"/>
                </a:solidFill>
                <a:latin typeface="Frutiger LT Std 45 Light" pitchFamily="34" charset="0"/>
              </a:rPr>
              <a:t>at </a:t>
            </a:r>
            <a:r>
              <a:rPr lang="da-DK" dirty="0">
                <a:solidFill>
                  <a:schemeClr val="tx1"/>
                </a:solidFill>
                <a:latin typeface="Frutiger LT Std 45 Light" pitchFamily="34" charset="0"/>
              </a:rPr>
              <a:t>kommunikere status på </a:t>
            </a:r>
            <a:r>
              <a:rPr lang="da-DK" dirty="0" smtClean="0">
                <a:solidFill>
                  <a:schemeClr val="tx1"/>
                </a:solidFill>
                <a:latin typeface="Frutiger LT Std 45 Light" pitchFamily="34" charset="0"/>
              </a:rPr>
              <a:t>KU’s </a:t>
            </a:r>
            <a:r>
              <a:rPr lang="da-DK" dirty="0">
                <a:solidFill>
                  <a:schemeClr val="tx1"/>
                </a:solidFill>
                <a:latin typeface="Frutiger LT Std 45 Light" pitchFamily="34" charset="0"/>
              </a:rPr>
              <a:t>bæredygtighedsindsats.</a:t>
            </a:r>
          </a:p>
          <a:p>
            <a:endParaRPr lang="da-DK" dirty="0">
              <a:latin typeface="Frutiger LT Std 45 Light" pitchFamily="34" charset="0"/>
            </a:endParaRPr>
          </a:p>
          <a:p>
            <a:endParaRPr lang="da-DK" dirty="0" smtClean="0">
              <a:latin typeface="Frutiger LT Std 45 Light" pitchFamily="34" charset="0"/>
            </a:endParaRPr>
          </a:p>
          <a:p>
            <a:endParaRPr lang="da-DK" sz="1200" dirty="0">
              <a:latin typeface="Frutiger LT Std 45 Light" pitchFamily="34" charset="0"/>
            </a:endParaRPr>
          </a:p>
          <a:p>
            <a:endParaRPr lang="da-DK" sz="1200" dirty="0">
              <a:latin typeface="Frutiger LT Std 45 Ligh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5767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5308" y="203705"/>
            <a:ext cx="6577200" cy="576263"/>
          </a:xfrm>
        </p:spPr>
        <p:txBody>
          <a:bodyPr/>
          <a:lstStyle/>
          <a:p>
            <a:r>
              <a:rPr lang="da-DK" sz="1800" b="1" dirty="0" smtClean="0">
                <a:latin typeface="Frutiger LT Std 45 Light" pitchFamily="34" charset="0"/>
              </a:rPr>
              <a:t>Oversigt Grøn Campus 2020-mål  </a:t>
            </a:r>
            <a:endParaRPr lang="en-GB" sz="1800" b="1" dirty="0">
              <a:latin typeface="Frutiger LT Std 45 Light" pitchFamily="34" charset="0"/>
            </a:endParaRPr>
          </a:p>
        </p:txBody>
      </p:sp>
      <p:graphicFrame>
        <p:nvGraphicFramePr>
          <p:cNvPr id="7" name="Diagram 6"/>
          <p:cNvGraphicFramePr/>
          <p:nvPr>
            <p:extLst>
              <p:ext uri="{D42A27DB-BD31-4B8C-83A1-F6EECF244321}">
                <p14:modId xmlns:p14="http://schemas.microsoft.com/office/powerpoint/2010/main" val="3916973346"/>
              </p:ext>
            </p:extLst>
          </p:nvPr>
        </p:nvGraphicFramePr>
        <p:xfrm>
          <a:off x="625846" y="653124"/>
          <a:ext cx="8064896" cy="57282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3" name="Billede 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139" y="1887263"/>
            <a:ext cx="553210" cy="553210"/>
          </a:xfrm>
          <a:prstGeom prst="rect">
            <a:avLst/>
          </a:prstGeom>
        </p:spPr>
      </p:pic>
      <p:pic>
        <p:nvPicPr>
          <p:cNvPr id="4" name="Billede 3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139" y="1151161"/>
            <a:ext cx="553210" cy="553210"/>
          </a:xfrm>
          <a:prstGeom prst="rect">
            <a:avLst/>
          </a:prstGeom>
        </p:spPr>
      </p:pic>
      <p:pic>
        <p:nvPicPr>
          <p:cNvPr id="9" name="Billede 8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3751183"/>
            <a:ext cx="553210" cy="553210"/>
          </a:xfrm>
          <a:prstGeom prst="rect">
            <a:avLst/>
          </a:prstGeom>
        </p:spPr>
      </p:pic>
      <p:pic>
        <p:nvPicPr>
          <p:cNvPr id="10" name="Billede 9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5741644"/>
            <a:ext cx="553210" cy="553210"/>
          </a:xfrm>
          <a:prstGeom prst="rect">
            <a:avLst/>
          </a:prstGeom>
        </p:spPr>
      </p:pic>
      <p:pic>
        <p:nvPicPr>
          <p:cNvPr id="11" name="Billede 10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139" y="4661418"/>
            <a:ext cx="553210" cy="553210"/>
          </a:xfrm>
          <a:prstGeom prst="rect">
            <a:avLst/>
          </a:prstGeom>
        </p:spPr>
      </p:pic>
      <p:pic>
        <p:nvPicPr>
          <p:cNvPr id="12" name="Billede 11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321" y="2886576"/>
            <a:ext cx="553210" cy="553210"/>
          </a:xfrm>
          <a:prstGeom prst="rect">
            <a:avLst/>
          </a:prstGeom>
        </p:spPr>
      </p:pic>
      <p:sp>
        <p:nvSpPr>
          <p:cNvPr id="13" name="Afrundet rektangel 12"/>
          <p:cNvSpPr/>
          <p:nvPr/>
        </p:nvSpPr>
        <p:spPr>
          <a:xfrm>
            <a:off x="435116" y="892302"/>
            <a:ext cx="6959784" cy="2752722"/>
          </a:xfrm>
          <a:prstGeom prst="roundRect">
            <a:avLst/>
          </a:prstGeom>
          <a:noFill/>
          <a:ln w="635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Afrundet rektangel 4"/>
          <p:cNvSpPr/>
          <p:nvPr/>
        </p:nvSpPr>
        <p:spPr>
          <a:xfrm>
            <a:off x="6615511" y="1510208"/>
            <a:ext cx="1728192" cy="740058"/>
          </a:xfrm>
          <a:prstGeom prst="roundRect">
            <a:avLst/>
          </a:prstGeom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a-DK" sz="1600" dirty="0" smtClean="0">
                <a:solidFill>
                  <a:schemeClr val="bg1"/>
                </a:solidFill>
                <a:latin typeface="Frutiger LT Std 45 Light" pitchFamily="34" charset="0"/>
              </a:rPr>
              <a:t>Hoved-målsætninger</a:t>
            </a:r>
            <a:endParaRPr lang="da-DK" sz="1600" dirty="0">
              <a:solidFill>
                <a:schemeClr val="bg1"/>
              </a:solidFill>
              <a:latin typeface="Frutiger LT Std 45 Light" pitchFamily="34" charset="0"/>
            </a:endParaRPr>
          </a:p>
        </p:txBody>
      </p:sp>
      <p:sp>
        <p:nvSpPr>
          <p:cNvPr id="6" name="Afrundet rektangel 5"/>
          <p:cNvSpPr/>
          <p:nvPr/>
        </p:nvSpPr>
        <p:spPr>
          <a:xfrm>
            <a:off x="325744" y="2446480"/>
            <a:ext cx="7920881" cy="4087985"/>
          </a:xfrm>
          <a:prstGeom prst="roundRect">
            <a:avLst/>
          </a:prstGeom>
          <a:noFill/>
          <a:ln w="222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Afrundet rektangel 14"/>
          <p:cNvSpPr/>
          <p:nvPr/>
        </p:nvSpPr>
        <p:spPr>
          <a:xfrm>
            <a:off x="7449925" y="3082035"/>
            <a:ext cx="1586571" cy="1338296"/>
          </a:xfrm>
          <a:prstGeom prst="roundRect">
            <a:avLst/>
          </a:prstGeom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a-DK" sz="1200" dirty="0" smtClean="0">
                <a:solidFill>
                  <a:schemeClr val="bg1"/>
                </a:solidFill>
                <a:latin typeface="Frutiger LT Std 45 Light" pitchFamily="34" charset="0"/>
              </a:rPr>
              <a:t>Sekundære målsætninger</a:t>
            </a:r>
            <a:br>
              <a:rPr lang="da-DK" sz="1200" dirty="0" smtClean="0">
                <a:solidFill>
                  <a:schemeClr val="bg1"/>
                </a:solidFill>
                <a:latin typeface="Frutiger LT Std 45 Light" pitchFamily="34" charset="0"/>
              </a:rPr>
            </a:br>
            <a:r>
              <a:rPr lang="da-DK" sz="1000" dirty="0" smtClean="0">
                <a:solidFill>
                  <a:schemeClr val="bg1"/>
                </a:solidFill>
                <a:latin typeface="Frutiger LT Std 45 Light" pitchFamily="34" charset="0"/>
              </a:rPr>
              <a:t>Adresseres som led i realisering af hoved-målsætningerne</a:t>
            </a:r>
            <a:endParaRPr lang="da-DK" sz="1000" dirty="0">
              <a:solidFill>
                <a:schemeClr val="bg1"/>
              </a:solidFill>
              <a:latin typeface="Frutiger LT Std 45 Ligh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9775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>
                <a:latin typeface="Frutiger LT Std 45 Light" pitchFamily="34" charset="0"/>
              </a:rPr>
              <a:t>Indhold</a:t>
            </a:r>
            <a:endParaRPr lang="da-DK" dirty="0">
              <a:latin typeface="Frutiger LT Std 45 Light" pitchFamily="34" charset="0"/>
            </a:endParaRP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1042988" y="1374774"/>
            <a:ext cx="7921500" cy="5150570"/>
          </a:xfrm>
        </p:spPr>
        <p:txBody>
          <a:bodyPr/>
          <a:lstStyle/>
          <a:p>
            <a:r>
              <a:rPr lang="da-DK" sz="1400" b="1" dirty="0" smtClean="0">
                <a:solidFill>
                  <a:schemeClr val="tx1"/>
                </a:solidFill>
                <a:latin typeface="Frutiger LT Std 45 Light" pitchFamily="34" charset="0"/>
              </a:rPr>
              <a:t>Årsværk på Københavns Universitet</a:t>
            </a:r>
          </a:p>
          <a:p>
            <a:endParaRPr lang="da-DK" sz="1400" dirty="0">
              <a:solidFill>
                <a:schemeClr val="tx1"/>
              </a:solidFill>
              <a:latin typeface="Frutiger LT Std 45 Light" pitchFamily="34" charset="0"/>
            </a:endParaRPr>
          </a:p>
          <a:p>
            <a:r>
              <a:rPr lang="da-DK" sz="1400" b="1" dirty="0" smtClean="0">
                <a:solidFill>
                  <a:schemeClr val="tx1"/>
                </a:solidFill>
                <a:latin typeface="Frutiger LT Std 45 Light" pitchFamily="34" charset="0"/>
              </a:rPr>
              <a:t>Klima og CO</a:t>
            </a:r>
            <a:r>
              <a:rPr lang="da-DK" sz="1400" b="1" baseline="-25000" dirty="0" smtClean="0">
                <a:solidFill>
                  <a:schemeClr val="tx1"/>
                </a:solidFill>
                <a:latin typeface="Frutiger LT Std 45 Light" pitchFamily="34" charset="0"/>
              </a:rPr>
              <a:t>2</a:t>
            </a:r>
            <a:r>
              <a:rPr lang="da-DK" sz="1400" b="1" dirty="0" smtClean="0">
                <a:solidFill>
                  <a:schemeClr val="tx1"/>
                </a:solidFill>
                <a:latin typeface="Frutiger LT Std 45 Light" pitchFamily="34" charset="0"/>
              </a:rPr>
              <a:t> emissioner</a:t>
            </a:r>
          </a:p>
          <a:p>
            <a:endParaRPr lang="da-DK" sz="1400" b="1" dirty="0" smtClean="0">
              <a:solidFill>
                <a:schemeClr val="tx1"/>
              </a:solidFill>
              <a:latin typeface="Frutiger LT Std 45 Light" pitchFamily="34" charset="0"/>
            </a:endParaRPr>
          </a:p>
          <a:p>
            <a:r>
              <a:rPr lang="da-DK" sz="1400" b="1" dirty="0" smtClean="0">
                <a:solidFill>
                  <a:schemeClr val="tx1"/>
                </a:solidFill>
                <a:latin typeface="Frutiger LT Std 45 Light" pitchFamily="34" charset="0"/>
              </a:rPr>
              <a:t>Energiforbrug</a:t>
            </a:r>
          </a:p>
          <a:p>
            <a:r>
              <a:rPr lang="da-DK" sz="1400" dirty="0" smtClean="0">
                <a:solidFill>
                  <a:schemeClr val="tx1"/>
                </a:solidFill>
                <a:latin typeface="Frutiger LT Std 45 Light" pitchFamily="34" charset="0"/>
              </a:rPr>
              <a:t>Effektivisering og investering</a:t>
            </a:r>
          </a:p>
          <a:p>
            <a:r>
              <a:rPr lang="da-DK" sz="1400" dirty="0" smtClean="0">
                <a:solidFill>
                  <a:schemeClr val="tx1"/>
                </a:solidFill>
                <a:latin typeface="Frutiger LT Std 45 Light" pitchFamily="34" charset="0"/>
              </a:rPr>
              <a:t>Energiindsatser</a:t>
            </a:r>
          </a:p>
          <a:p>
            <a:r>
              <a:rPr lang="da-DK" sz="1400" dirty="0" smtClean="0">
                <a:solidFill>
                  <a:schemeClr val="tx1"/>
                </a:solidFill>
                <a:latin typeface="Frutiger LT Std 45 Light" pitchFamily="34" charset="0"/>
              </a:rPr>
              <a:t>Elektricitetsforbrug</a:t>
            </a:r>
          </a:p>
          <a:p>
            <a:r>
              <a:rPr lang="da-DK" sz="1400" dirty="0" smtClean="0">
                <a:solidFill>
                  <a:schemeClr val="tx1"/>
                </a:solidFill>
                <a:latin typeface="Frutiger LT Std 45 Light" pitchFamily="34" charset="0"/>
              </a:rPr>
              <a:t>Varmeforbrug</a:t>
            </a:r>
          </a:p>
          <a:p>
            <a:r>
              <a:rPr lang="da-DK" sz="1400" dirty="0" smtClean="0">
                <a:solidFill>
                  <a:schemeClr val="tx1"/>
                </a:solidFill>
                <a:latin typeface="Frutiger LT Std 45 Light" pitchFamily="34" charset="0"/>
              </a:rPr>
              <a:t>Case: Energieffektive klimakamre </a:t>
            </a:r>
            <a:br>
              <a:rPr lang="da-DK" sz="1400" dirty="0" smtClean="0">
                <a:solidFill>
                  <a:schemeClr val="tx1"/>
                </a:solidFill>
                <a:latin typeface="Frutiger LT Std 45 Light" pitchFamily="34" charset="0"/>
              </a:rPr>
            </a:br>
            <a:r>
              <a:rPr lang="da-DK" sz="1400" dirty="0" smtClean="0">
                <a:solidFill>
                  <a:schemeClr val="tx1"/>
                </a:solidFill>
                <a:latin typeface="Frutiger LT Std 45 Light" pitchFamily="34" charset="0"/>
              </a:rPr>
              <a:t>giver bedre forskning</a:t>
            </a:r>
          </a:p>
          <a:p>
            <a:endParaRPr lang="da-DK" sz="1400" b="1" dirty="0" smtClean="0">
              <a:solidFill>
                <a:schemeClr val="tx1"/>
              </a:solidFill>
              <a:latin typeface="Frutiger LT Std 45 Light" pitchFamily="34" charset="0"/>
            </a:endParaRPr>
          </a:p>
          <a:p>
            <a:r>
              <a:rPr lang="da-DK" sz="1400" b="1" dirty="0" smtClean="0">
                <a:solidFill>
                  <a:schemeClr val="tx1"/>
                </a:solidFill>
                <a:latin typeface="Frutiger LT Std 45 Light" pitchFamily="34" charset="0"/>
              </a:rPr>
              <a:t>Ressourcer</a:t>
            </a:r>
          </a:p>
          <a:p>
            <a:r>
              <a:rPr lang="da-DK" sz="1400" dirty="0" smtClean="0">
                <a:solidFill>
                  <a:schemeClr val="tx1"/>
                </a:solidFill>
                <a:latin typeface="Frutiger LT Std 45 Light" pitchFamily="34" charset="0"/>
              </a:rPr>
              <a:t>Affald</a:t>
            </a:r>
          </a:p>
          <a:p>
            <a:r>
              <a:rPr lang="da-DK" sz="1400" dirty="0" smtClean="0">
                <a:solidFill>
                  <a:schemeClr val="tx1"/>
                </a:solidFill>
                <a:latin typeface="Frutiger LT Std 45 Light" pitchFamily="34" charset="0"/>
              </a:rPr>
              <a:t>Vandforbrug</a:t>
            </a:r>
          </a:p>
          <a:p>
            <a:endParaRPr lang="da-DK" sz="1400" dirty="0" smtClean="0">
              <a:latin typeface="Frutiger LT Std 45 Light" pitchFamily="34" charset="0"/>
            </a:endParaRPr>
          </a:p>
          <a:p>
            <a:endParaRPr lang="da-DK" dirty="0">
              <a:latin typeface="Frutiger LT Std 45 Light" pitchFamily="34" charset="0"/>
            </a:endParaRPr>
          </a:p>
        </p:txBody>
      </p:sp>
      <p:pic>
        <p:nvPicPr>
          <p:cNvPr id="5" name="Billede 4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7801" y="1844824"/>
            <a:ext cx="360000" cy="360000"/>
          </a:xfrm>
          <a:prstGeom prst="rect">
            <a:avLst/>
          </a:prstGeom>
        </p:spPr>
      </p:pic>
      <p:pic>
        <p:nvPicPr>
          <p:cNvPr id="6" name="Billede 5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7801" y="2420888"/>
            <a:ext cx="360000" cy="360000"/>
          </a:xfrm>
          <a:prstGeom prst="rect">
            <a:avLst/>
          </a:prstGeom>
        </p:spPr>
      </p:pic>
      <p:pic>
        <p:nvPicPr>
          <p:cNvPr id="7" name="Billede 6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7801" y="4437112"/>
            <a:ext cx="360000" cy="3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6487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>
                <a:latin typeface="Frutiger LT Std 45 Light" pitchFamily="34" charset="0"/>
              </a:rPr>
              <a:t>Vurdering af status på Grøn Campus 2020</a:t>
            </a:r>
            <a:endParaRPr lang="da-DK" dirty="0">
              <a:latin typeface="Frutiger LT Std 45 Light" pitchFamily="34" charset="0"/>
            </a:endParaRP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1042988" y="1374774"/>
            <a:ext cx="6577012" cy="974106"/>
          </a:xfrm>
        </p:spPr>
        <p:txBody>
          <a:bodyPr/>
          <a:lstStyle/>
          <a:p>
            <a:r>
              <a:rPr lang="da-DK" dirty="0" smtClean="0">
                <a:solidFill>
                  <a:schemeClr val="tx1"/>
                </a:solidFill>
                <a:latin typeface="Frutiger LT Std 45 Light" pitchFamily="34" charset="0"/>
              </a:rPr>
              <a:t>Vurderingen af årets resultat er angivet ved en smiley alt efter om udviklingen går i den rigtige eller forkerte retning i forhold til målsætningerne i Grøn Campus 2020. </a:t>
            </a:r>
            <a:endParaRPr lang="da-DK" dirty="0">
              <a:solidFill>
                <a:schemeClr val="tx1"/>
              </a:solidFill>
              <a:latin typeface="Frutiger LT Std 45 Light" pitchFamily="34" charset="0"/>
            </a:endParaRPr>
          </a:p>
          <a:p>
            <a:endParaRPr lang="da-DK" dirty="0" smtClean="0">
              <a:latin typeface="Frutiger LT Std 45 Light" pitchFamily="34" charset="0"/>
            </a:endParaRPr>
          </a:p>
          <a:p>
            <a:endParaRPr lang="da-DK" dirty="0">
              <a:latin typeface="Frutiger LT Std 45 Light" pitchFamily="34" charset="0"/>
            </a:endParaRPr>
          </a:p>
        </p:txBody>
      </p:sp>
      <p:graphicFrame>
        <p:nvGraphicFramePr>
          <p:cNvPr id="6" name="Tabel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29976618"/>
              </p:ext>
            </p:extLst>
          </p:nvPr>
        </p:nvGraphicFramePr>
        <p:xfrm>
          <a:off x="1043608" y="2492896"/>
          <a:ext cx="7128795" cy="2592288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425759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425759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425759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425759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425759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577076">
                <a:tc>
                  <a:txBody>
                    <a:bodyPr/>
                    <a:lstStyle/>
                    <a:p>
                      <a:endParaRPr lang="da-DK" sz="1400" dirty="0">
                        <a:latin typeface="Frutiger LT Std 45 Light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 sz="1400" dirty="0">
                        <a:latin typeface="Frutiger LT Std 45 Light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 sz="1400" dirty="0">
                        <a:latin typeface="Frutiger LT Std 45 Light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 sz="1400" dirty="0">
                        <a:latin typeface="Frutiger LT Std 45 Light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 sz="1400" dirty="0">
                        <a:latin typeface="Frutiger LT Std 45 Light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015212">
                <a:tc>
                  <a:txBody>
                    <a:bodyPr/>
                    <a:lstStyle/>
                    <a:p>
                      <a:r>
                        <a:rPr lang="da-DK" sz="1400" kern="1200" dirty="0" smtClean="0">
                          <a:effectLst/>
                          <a:latin typeface="Frutiger LT Std 45 Light" pitchFamily="34" charset="0"/>
                        </a:rPr>
                        <a:t>Meget po­sitivt re­sul­tat og målet er indfriet eller ind­fries, hvis udviklingen fastholdes</a:t>
                      </a:r>
                      <a:endParaRPr lang="da-DK" sz="1400" dirty="0">
                        <a:latin typeface="Frutiger LT Std 45 Light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sz="1400" kern="1200" dirty="0" smtClean="0">
                          <a:effectLst/>
                          <a:latin typeface="Frutiger LT Std 45 Light" pitchFamily="34" charset="0"/>
                        </a:rPr>
                        <a:t>Udviklingen går den rigtige vej, men ind­satsen skal øges for at indfri målet</a:t>
                      </a:r>
                      <a:endParaRPr lang="da-DK" sz="1400" dirty="0">
                        <a:latin typeface="Frutiger LT Std 45 Light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sz="1400" kern="1200" dirty="0" smtClean="0">
                          <a:effectLst/>
                          <a:latin typeface="Frutiger LT Std 45 Light" pitchFamily="34" charset="0"/>
                        </a:rPr>
                        <a:t>Der er op­nået et jævnt re­sul­tat, som kræ­ver øget indsats for at indfri målet</a:t>
                      </a:r>
                      <a:endParaRPr lang="da-DK" sz="1400" dirty="0">
                        <a:latin typeface="Frutiger LT Std 45 Light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sz="1400" kern="1200" dirty="0" smtClean="0">
                          <a:effectLst/>
                          <a:latin typeface="Frutiger LT Std 45 Light" pitchFamily="34" charset="0"/>
                        </a:rPr>
                        <a:t>Udviklingen går i den forkerte ret­ning og der er be­hov for øget indsats for at nå må­let</a:t>
                      </a:r>
                      <a:endParaRPr lang="da-DK" sz="1400" dirty="0">
                        <a:latin typeface="Frutiger LT Std 45 Light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sz="1400" kern="1200" dirty="0" smtClean="0">
                          <a:effectLst/>
                          <a:latin typeface="Frutiger LT Std 45 Light" pitchFamily="34" charset="0"/>
                        </a:rPr>
                        <a:t>Udviklingen går den forkerte vej, og det er kritisk i forhold til at indfri målet</a:t>
                      </a:r>
                      <a:endParaRPr lang="da-DK" sz="1400" dirty="0">
                        <a:latin typeface="Frutiger LT Std 45 Light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18" name="Billede 17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2504" y="2586548"/>
            <a:ext cx="359410" cy="359410"/>
          </a:xfrm>
          <a:prstGeom prst="rect">
            <a:avLst/>
          </a:prstGeom>
        </p:spPr>
      </p:pic>
      <p:pic>
        <p:nvPicPr>
          <p:cNvPr id="21" name="Billede 20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2430" y="2586548"/>
            <a:ext cx="359410" cy="359410"/>
          </a:xfrm>
          <a:prstGeom prst="rect">
            <a:avLst/>
          </a:prstGeom>
        </p:spPr>
      </p:pic>
      <p:pic>
        <p:nvPicPr>
          <p:cNvPr id="22" name="Billede 21"/>
          <p:cNvPicPr/>
          <p:nvPr/>
        </p:nvPicPr>
        <p:blipFill>
          <a:blip r:embed="rId5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0608" y="2586548"/>
            <a:ext cx="359410" cy="359410"/>
          </a:xfrm>
          <a:prstGeom prst="rect">
            <a:avLst/>
          </a:prstGeom>
        </p:spPr>
      </p:pic>
      <p:pic>
        <p:nvPicPr>
          <p:cNvPr id="23" name="Billede 22"/>
          <p:cNvPicPr/>
          <p:nvPr/>
        </p:nvPicPr>
        <p:blipFill>
          <a:blip r:embed="rId7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2120" y="2586548"/>
            <a:ext cx="359410" cy="359410"/>
          </a:xfrm>
          <a:prstGeom prst="rect">
            <a:avLst/>
          </a:prstGeom>
        </p:spPr>
      </p:pic>
      <p:pic>
        <p:nvPicPr>
          <p:cNvPr id="24" name="Billede 23"/>
          <p:cNvPicPr/>
          <p:nvPr/>
        </p:nvPicPr>
        <p:blipFill>
          <a:blip r:embed="rId9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colorTemperature colorTemp="5875"/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0272" y="2586548"/>
            <a:ext cx="359410" cy="3594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9380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043608" y="303817"/>
            <a:ext cx="5328592" cy="576263"/>
          </a:xfrm>
        </p:spPr>
        <p:txBody>
          <a:bodyPr/>
          <a:lstStyle/>
          <a:p>
            <a:r>
              <a:rPr lang="da-DK" dirty="0" smtClean="0">
                <a:latin typeface="Frutiger LT Std 45 Light" pitchFamily="34" charset="0"/>
              </a:rPr>
              <a:t>Årsværk på KU</a:t>
            </a:r>
            <a:endParaRPr lang="da-DK" dirty="0">
              <a:latin typeface="Frutiger LT Std 45 Light" pitchFamily="34" charset="0"/>
            </a:endParaRPr>
          </a:p>
        </p:txBody>
      </p:sp>
      <p:sp>
        <p:nvSpPr>
          <p:cNvPr id="7" name="Tekstboks 6"/>
          <p:cNvSpPr txBox="1"/>
          <p:nvPr/>
        </p:nvSpPr>
        <p:spPr>
          <a:xfrm>
            <a:off x="971600" y="1052736"/>
            <a:ext cx="640871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400" dirty="0" smtClean="0">
                <a:latin typeface="Frutiger LT Std 45 Light" pitchFamily="34" charset="0"/>
                <a:cs typeface="Simplified Arabic Fixed" panose="02070309020205020404" pitchFamily="49" charset="-78"/>
              </a:rPr>
              <a:t>Flere af målsætningerne </a:t>
            </a:r>
            <a:r>
              <a:rPr lang="da-DK" sz="1400" dirty="0">
                <a:latin typeface="Frutiger LT Std 45 Light" pitchFamily="34" charset="0"/>
                <a:cs typeface="Simplified Arabic Fixed" panose="02070309020205020404" pitchFamily="49" charset="-78"/>
              </a:rPr>
              <a:t>i Grøn Campus 2020 </a:t>
            </a:r>
            <a:r>
              <a:rPr lang="da-DK" sz="1400" dirty="0" smtClean="0">
                <a:latin typeface="Frutiger LT Std 45 Light" pitchFamily="34" charset="0"/>
                <a:cs typeface="Simplified Arabic Fixed" panose="02070309020205020404" pitchFamily="49" charset="-78"/>
              </a:rPr>
              <a:t>opgøres pr. årsværk ansatte og studerende. Årsværk er </a:t>
            </a:r>
            <a:r>
              <a:rPr lang="da-DK" sz="1400" dirty="0">
                <a:latin typeface="Frutiger LT Std 45 Light" pitchFamily="34" charset="0"/>
                <a:cs typeface="Simplified Arabic Fixed" panose="02070309020205020404" pitchFamily="49" charset="-78"/>
              </a:rPr>
              <a:t>valgt som repræsentativt mål </a:t>
            </a:r>
            <a:r>
              <a:rPr lang="da-DK" sz="1400" dirty="0" smtClean="0">
                <a:latin typeface="Frutiger LT Std 45 Light" pitchFamily="34" charset="0"/>
                <a:cs typeface="Simplified Arabic Fixed" panose="02070309020205020404" pitchFamily="49" charset="-78"/>
              </a:rPr>
              <a:t>for aktivitetsudviklingen på KU. </a:t>
            </a:r>
            <a:endParaRPr lang="da-DK" sz="1400" dirty="0">
              <a:latin typeface="Frutiger LT Std 45 Light" pitchFamily="34" charset="0"/>
              <a:cs typeface="Simplified Arabic Fixed" panose="02070309020205020404" pitchFamily="49" charset="-78"/>
            </a:endParaRPr>
          </a:p>
        </p:txBody>
      </p:sp>
      <p:sp>
        <p:nvSpPr>
          <p:cNvPr id="3" name="Tekstboks 2"/>
          <p:cNvSpPr txBox="1"/>
          <p:nvPr/>
        </p:nvSpPr>
        <p:spPr>
          <a:xfrm>
            <a:off x="323528" y="6265479"/>
            <a:ext cx="684076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400" dirty="0" smtClean="0">
                <a:latin typeface="Frutiger LT Std 45 Light" pitchFamily="34" charset="0"/>
              </a:rPr>
              <a:t>Det samlede antal årsværk </a:t>
            </a:r>
            <a:r>
              <a:rPr lang="da-DK" sz="1400" dirty="0">
                <a:latin typeface="Frutiger LT Std 45 Light" pitchFamily="34" charset="0"/>
              </a:rPr>
              <a:t>er </a:t>
            </a:r>
            <a:r>
              <a:rPr lang="da-DK" sz="1400" dirty="0" smtClean="0">
                <a:latin typeface="Frutiger LT Std 45 Light" pitchFamily="34" charset="0"/>
              </a:rPr>
              <a:t>steget med 38 % fra 2006 til 2016 </a:t>
            </a:r>
            <a:endParaRPr lang="da-DK" sz="1400" dirty="0">
              <a:latin typeface="Frutiger LT Std 45 Light" pitchFamily="34" charset="0"/>
            </a:endParaRPr>
          </a:p>
          <a:p>
            <a:endParaRPr lang="da-DK" dirty="0">
              <a:latin typeface="Frutiger LT Std 45 Light" pitchFamily="34" charset="0"/>
            </a:endParaRPr>
          </a:p>
        </p:txBody>
      </p:sp>
      <p:graphicFrame>
        <p:nvGraphicFramePr>
          <p:cNvPr id="8" name="Diagram 7"/>
          <p:cNvGraphicFramePr/>
          <p:nvPr>
            <p:extLst>
              <p:ext uri="{D42A27DB-BD31-4B8C-83A1-F6EECF244321}">
                <p14:modId xmlns:p14="http://schemas.microsoft.com/office/powerpoint/2010/main" val="1599222724"/>
              </p:ext>
            </p:extLst>
          </p:nvPr>
        </p:nvGraphicFramePr>
        <p:xfrm>
          <a:off x="179512" y="2276872"/>
          <a:ext cx="4537323" cy="36724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9" name="Diagram 8"/>
          <p:cNvGraphicFramePr/>
          <p:nvPr>
            <p:extLst>
              <p:ext uri="{D42A27DB-BD31-4B8C-83A1-F6EECF244321}">
                <p14:modId xmlns:p14="http://schemas.microsoft.com/office/powerpoint/2010/main" val="1238343034"/>
              </p:ext>
            </p:extLst>
          </p:nvPr>
        </p:nvGraphicFramePr>
        <p:xfrm>
          <a:off x="4860032" y="2276872"/>
          <a:ext cx="4219575" cy="32480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7281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>
                <a:latin typeface="Frutiger LT Std 45 Light" pitchFamily="34" charset="0"/>
              </a:rPr>
              <a:t>Hovedresultater</a:t>
            </a:r>
            <a:br>
              <a:rPr lang="da-DK" dirty="0" smtClean="0">
                <a:latin typeface="Frutiger LT Std 45 Light" pitchFamily="34" charset="0"/>
              </a:rPr>
            </a:br>
            <a:r>
              <a:rPr lang="da-DK" dirty="0" smtClean="0">
                <a:latin typeface="Frutiger LT Std 45 Light" pitchFamily="34" charset="0"/>
              </a:rPr>
              <a:t>- Klima og CO</a:t>
            </a:r>
            <a:r>
              <a:rPr lang="da-DK" baseline="-25000" dirty="0" smtClean="0">
                <a:latin typeface="Frutiger LT Std 45 Light" pitchFamily="34" charset="0"/>
              </a:rPr>
              <a:t>2</a:t>
            </a:r>
            <a:r>
              <a:rPr lang="da-DK" dirty="0" smtClean="0">
                <a:latin typeface="Frutiger LT Std 45 Light" pitchFamily="34" charset="0"/>
              </a:rPr>
              <a:t>-emission</a:t>
            </a:r>
            <a:endParaRPr lang="da-DK" dirty="0">
              <a:latin typeface="Frutiger LT Std 45 Light" pitchFamily="34" charset="0"/>
            </a:endParaRP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85750" indent="-285750">
              <a:buFontTx/>
              <a:buChar char="-"/>
            </a:pPr>
            <a:endParaRPr lang="da-DK" dirty="0"/>
          </a:p>
          <a:p>
            <a:pPr marL="285750" indent="-285750">
              <a:buFontTx/>
              <a:buChar char="-"/>
            </a:pPr>
            <a:endParaRPr lang="da-DK" dirty="0"/>
          </a:p>
        </p:txBody>
      </p:sp>
      <p:graphicFrame>
        <p:nvGraphicFramePr>
          <p:cNvPr id="7" name="Tabel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01371272"/>
              </p:ext>
            </p:extLst>
          </p:nvPr>
        </p:nvGraphicFramePr>
        <p:xfrm>
          <a:off x="1115616" y="1196752"/>
          <a:ext cx="6336704" cy="792088"/>
        </p:xfrm>
        <a:graphic>
          <a:graphicData uri="http://schemas.openxmlformats.org/drawingml/2006/table">
            <a:tbl>
              <a:tblPr firstRow="1" firstCol="1" bandRow="1"/>
              <a:tblGrid>
                <a:gridCol w="6336704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33227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da-DK" sz="1200" b="1" dirty="0" smtClean="0">
                          <a:solidFill>
                            <a:schemeClr val="tx1"/>
                          </a:solidFill>
                          <a:effectLst/>
                          <a:latin typeface="Frutiger LT Std 45 Light" pitchFamily="34" charset="0"/>
                          <a:ea typeface="Times New Roman"/>
                          <a:cs typeface="Times New Roman"/>
                        </a:rPr>
                        <a:t>Grøn</a:t>
                      </a:r>
                      <a:r>
                        <a:rPr lang="da-DK" sz="1200" b="1" baseline="0" dirty="0" smtClean="0">
                          <a:solidFill>
                            <a:schemeClr val="tx1"/>
                          </a:solidFill>
                          <a:effectLst/>
                          <a:latin typeface="Frutiger LT Std 45 Light" pitchFamily="34" charset="0"/>
                          <a:ea typeface="Times New Roman"/>
                          <a:cs typeface="Times New Roman"/>
                        </a:rPr>
                        <a:t> Campus 2020 m</a:t>
                      </a:r>
                      <a:r>
                        <a:rPr lang="da-DK" sz="1200" b="1" dirty="0" smtClean="0">
                          <a:solidFill>
                            <a:schemeClr val="tx1"/>
                          </a:solidFill>
                          <a:effectLst/>
                          <a:latin typeface="Frutiger LT Std 45 Light" pitchFamily="34" charset="0"/>
                          <a:ea typeface="Times New Roman"/>
                          <a:cs typeface="Times New Roman"/>
                        </a:rPr>
                        <a:t>ålsætning</a:t>
                      </a:r>
                    </a:p>
                  </a:txBody>
                  <a:tcPr marL="31506" marR="3150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59810">
                <a:tc>
                  <a:txBody>
                    <a:bodyPr/>
                    <a:lstStyle/>
                    <a:p>
                      <a:pPr marL="228600" lvl="0" indent="-228600" algn="l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28600" algn="l"/>
                          <a:tab pos="828040" algn="l"/>
                        </a:tabLst>
                      </a:pPr>
                      <a:r>
                        <a:rPr lang="da-DK" sz="1200" i="1" dirty="0" smtClean="0">
                          <a:solidFill>
                            <a:schemeClr val="tx1"/>
                          </a:solidFill>
                          <a:effectLst/>
                          <a:latin typeface="Frutiger LT Std 45 Light" pitchFamily="34" charset="0"/>
                          <a:ea typeface="Times New Roman"/>
                          <a:cs typeface="Times New Roman"/>
                        </a:rPr>
                        <a:t>Reduktion af CO</a:t>
                      </a:r>
                      <a:r>
                        <a:rPr lang="da-DK" sz="1200" i="1" baseline="-25000" dirty="0" smtClean="0">
                          <a:solidFill>
                            <a:schemeClr val="tx1"/>
                          </a:solidFill>
                          <a:effectLst/>
                          <a:latin typeface="Frutiger LT Std 45 Light" pitchFamily="34" charset="0"/>
                          <a:ea typeface="Times New Roman"/>
                          <a:cs typeface="Times New Roman"/>
                        </a:rPr>
                        <a:t>2</a:t>
                      </a:r>
                      <a:r>
                        <a:rPr lang="da-DK" sz="1200" i="1" dirty="0" smtClean="0">
                          <a:solidFill>
                            <a:schemeClr val="tx1"/>
                          </a:solidFill>
                          <a:effectLst/>
                          <a:latin typeface="Frutiger LT Std 45 Light" pitchFamily="34" charset="0"/>
                          <a:ea typeface="Times New Roman"/>
                          <a:cs typeface="Times New Roman"/>
                        </a:rPr>
                        <a:t>-emissionerne fra energiforbrug og transport med 65 % pr.</a:t>
                      </a:r>
                    </a:p>
                    <a:p>
                      <a:pPr marL="228600" lvl="0" indent="-228600" algn="l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28600" algn="l"/>
                          <a:tab pos="828040" algn="l"/>
                        </a:tabLst>
                      </a:pPr>
                      <a:r>
                        <a:rPr lang="da-DK" sz="1200" i="1" dirty="0" smtClean="0">
                          <a:solidFill>
                            <a:schemeClr val="tx1"/>
                          </a:solidFill>
                          <a:effectLst/>
                          <a:latin typeface="Frutiger LT Std 45 Light" pitchFamily="34" charset="0"/>
                          <a:ea typeface="Times New Roman"/>
                          <a:cs typeface="Times New Roman"/>
                        </a:rPr>
                        <a:t>årsværk i</a:t>
                      </a:r>
                      <a:r>
                        <a:rPr lang="da-DK" sz="1200" i="1" baseline="0" dirty="0" smtClean="0">
                          <a:solidFill>
                            <a:schemeClr val="tx1"/>
                          </a:solidFill>
                          <a:effectLst/>
                          <a:latin typeface="Frutiger LT Std 45 Light" pitchFamily="34" charset="0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da-DK" sz="1200" i="1" dirty="0" smtClean="0">
                          <a:solidFill>
                            <a:schemeClr val="tx1"/>
                          </a:solidFill>
                          <a:effectLst/>
                          <a:latin typeface="Frutiger LT Std 45 Light" pitchFamily="34" charset="0"/>
                          <a:ea typeface="Times New Roman"/>
                          <a:cs typeface="Times New Roman"/>
                        </a:rPr>
                        <a:t>2020 i forhold til 2006</a:t>
                      </a:r>
                      <a:endParaRPr lang="da-DK" sz="1200" i="1" dirty="0">
                        <a:solidFill>
                          <a:schemeClr val="tx1"/>
                        </a:solidFill>
                        <a:effectLst/>
                        <a:latin typeface="Frutiger LT Std 45 Light" pitchFamily="34" charset="0"/>
                        <a:ea typeface="Times New Roman"/>
                        <a:cs typeface="Times New Roman"/>
                      </a:endParaRPr>
                    </a:p>
                  </a:txBody>
                  <a:tcPr marL="31506" marR="31506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10" name="Billed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5536" y="468035"/>
            <a:ext cx="553210" cy="553210"/>
          </a:xfrm>
          <a:prstGeom prst="rect">
            <a:avLst/>
          </a:prstGeom>
        </p:spPr>
      </p:pic>
      <p:sp>
        <p:nvSpPr>
          <p:cNvPr id="4" name="Rektangel 3"/>
          <p:cNvSpPr/>
          <p:nvPr/>
        </p:nvSpPr>
        <p:spPr>
          <a:xfrm>
            <a:off x="5288964" y="2223746"/>
            <a:ext cx="3387492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a-DK" sz="1400" dirty="0" smtClean="0">
                <a:latin typeface="Frutiger LT Std 45 Light" pitchFamily="34" charset="0"/>
              </a:rPr>
              <a:t>I 2016 var KU’s CO</a:t>
            </a:r>
            <a:r>
              <a:rPr lang="da-DK" sz="1400" baseline="-25000" dirty="0" smtClean="0">
                <a:latin typeface="Frutiger LT Std 45 Light" pitchFamily="34" charset="0"/>
              </a:rPr>
              <a:t>2</a:t>
            </a:r>
            <a:r>
              <a:rPr lang="da-DK" sz="1400" dirty="0" smtClean="0">
                <a:latin typeface="Frutiger LT Std 45 Light" pitchFamily="34" charset="0"/>
              </a:rPr>
              <a:t> emissionen pr</a:t>
            </a:r>
            <a:r>
              <a:rPr lang="da-DK" sz="1400" dirty="0">
                <a:latin typeface="Frutiger LT Std 45 Light" pitchFamily="34" charset="0"/>
              </a:rPr>
              <a:t>. årsværk </a:t>
            </a:r>
            <a:r>
              <a:rPr lang="da-DK" sz="1400" dirty="0" smtClean="0">
                <a:latin typeface="Frutiger LT Std 45 Light" pitchFamily="34" charset="0"/>
              </a:rPr>
              <a:t>reduceret med 53% </a:t>
            </a:r>
            <a:r>
              <a:rPr lang="da-DK" sz="1400" dirty="0">
                <a:latin typeface="Frutiger LT Std 45 Light" pitchFamily="34" charset="0"/>
              </a:rPr>
              <a:t>i forhold til </a:t>
            </a:r>
            <a:r>
              <a:rPr lang="da-DK" sz="1400" dirty="0" smtClean="0">
                <a:latin typeface="Frutiger LT Std 45 Light" pitchFamily="34" charset="0"/>
              </a:rPr>
              <a:t>2006</a:t>
            </a:r>
            <a:endParaRPr lang="da-DK" sz="1400" dirty="0">
              <a:latin typeface="Frutiger LT Std 45 Light" pitchFamily="34" charset="0"/>
            </a:endParaRPr>
          </a:p>
          <a:p>
            <a:endParaRPr lang="da-DK" sz="1400" dirty="0">
              <a:latin typeface="Frutiger LT Std 45 Light" pitchFamily="34" charset="0"/>
            </a:endParaRPr>
          </a:p>
          <a:p>
            <a:r>
              <a:rPr lang="da-DK" sz="1400" dirty="0">
                <a:latin typeface="Frutiger LT Std 45 Light" pitchFamily="34" charset="0"/>
              </a:rPr>
              <a:t>Fra </a:t>
            </a:r>
            <a:r>
              <a:rPr lang="da-DK" sz="1400" dirty="0" smtClean="0">
                <a:latin typeface="Frutiger LT Std 45 Light" pitchFamily="34" charset="0"/>
              </a:rPr>
              <a:t>2015 </a:t>
            </a:r>
            <a:r>
              <a:rPr lang="da-DK" sz="1400" dirty="0">
                <a:latin typeface="Frutiger LT Std 45 Light" pitchFamily="34" charset="0"/>
              </a:rPr>
              <a:t>til </a:t>
            </a:r>
            <a:r>
              <a:rPr lang="da-DK" sz="1400" dirty="0" smtClean="0">
                <a:latin typeface="Frutiger LT Std 45 Light" pitchFamily="34" charset="0"/>
              </a:rPr>
              <a:t>2016 </a:t>
            </a:r>
            <a:r>
              <a:rPr lang="da-DK" sz="1400" dirty="0">
                <a:latin typeface="Frutiger LT Std 45 Light" pitchFamily="34" charset="0"/>
              </a:rPr>
              <a:t>er </a:t>
            </a:r>
            <a:r>
              <a:rPr lang="da-DK" sz="1400" dirty="0" smtClean="0">
                <a:latin typeface="Frutiger LT Std 45 Light" pitchFamily="34" charset="0"/>
              </a:rPr>
              <a:t>emissionen pr</a:t>
            </a:r>
            <a:r>
              <a:rPr lang="da-DK" sz="1400" dirty="0">
                <a:latin typeface="Frutiger LT Std 45 Light" pitchFamily="34" charset="0"/>
              </a:rPr>
              <a:t>. årsværk reduceret med 5%-point</a:t>
            </a:r>
          </a:p>
          <a:p>
            <a:endParaRPr lang="da-DK" sz="1400" dirty="0">
              <a:latin typeface="Frutiger LT Std 45 Light" pitchFamily="34" charset="0"/>
            </a:endParaRPr>
          </a:p>
          <a:p>
            <a:r>
              <a:rPr lang="da-DK" sz="1400" dirty="0" smtClean="0">
                <a:latin typeface="Frutiger LT Std 45 Light" pitchFamily="34" charset="0"/>
              </a:rPr>
              <a:t>KU skal reducere med yderligere 12 procentpoint frem til og med 2020</a:t>
            </a:r>
          </a:p>
          <a:p>
            <a:endParaRPr lang="en-GB" sz="1400" dirty="0" smtClean="0">
              <a:latin typeface="Frutiger LT Std 45 Light" pitchFamily="34" charset="0"/>
            </a:endParaRPr>
          </a:p>
          <a:p>
            <a:r>
              <a:rPr lang="en-GB" sz="1400" dirty="0" smtClean="0">
                <a:latin typeface="Frutiger LT Std 45 Light" pitchFamily="34" charset="0"/>
              </a:rPr>
              <a:t>KU </a:t>
            </a:r>
            <a:r>
              <a:rPr lang="en-GB" sz="1400" dirty="0" err="1">
                <a:latin typeface="Frutiger LT Std 45 Light" pitchFamily="34" charset="0"/>
              </a:rPr>
              <a:t>har</a:t>
            </a:r>
            <a:r>
              <a:rPr lang="en-GB" sz="1400" dirty="0">
                <a:latin typeface="Frutiger LT Std 45 Light" pitchFamily="34" charset="0"/>
              </a:rPr>
              <a:t> </a:t>
            </a:r>
            <a:r>
              <a:rPr lang="en-GB" sz="1400" dirty="0" err="1">
                <a:latin typeface="Frutiger LT Std 45 Light" pitchFamily="34" charset="0"/>
              </a:rPr>
              <a:t>i</a:t>
            </a:r>
            <a:r>
              <a:rPr lang="en-GB" sz="1400" dirty="0">
                <a:latin typeface="Frutiger LT Std 45 Light" pitchFamily="34" charset="0"/>
              </a:rPr>
              <a:t> absolute </a:t>
            </a:r>
            <a:r>
              <a:rPr lang="en-GB" sz="1400" dirty="0" err="1">
                <a:latin typeface="Frutiger LT Std 45 Light" pitchFamily="34" charset="0"/>
              </a:rPr>
              <a:t>tal</a:t>
            </a:r>
            <a:r>
              <a:rPr lang="en-GB" sz="1400" dirty="0">
                <a:latin typeface="Frutiger LT Std 45 Light" pitchFamily="34" charset="0"/>
              </a:rPr>
              <a:t> </a:t>
            </a:r>
            <a:r>
              <a:rPr lang="en-GB" sz="1400" dirty="0" err="1">
                <a:latin typeface="Frutiger LT Std 45 Light" pitchFamily="34" charset="0"/>
              </a:rPr>
              <a:t>reduceret</a:t>
            </a:r>
            <a:r>
              <a:rPr lang="en-GB" sz="1400" dirty="0">
                <a:latin typeface="Frutiger LT Std 45 Light" pitchFamily="34" charset="0"/>
              </a:rPr>
              <a:t> CO2-emissionerne med 33% </a:t>
            </a:r>
            <a:r>
              <a:rPr lang="en-GB" sz="1400" dirty="0" err="1">
                <a:latin typeface="Frutiger LT Std 45 Light" pitchFamily="34" charset="0"/>
              </a:rPr>
              <a:t>siden</a:t>
            </a:r>
            <a:r>
              <a:rPr lang="en-GB" sz="1400" dirty="0">
                <a:latin typeface="Frutiger LT Std 45 Light" pitchFamily="34" charset="0"/>
              </a:rPr>
              <a:t> </a:t>
            </a:r>
            <a:r>
              <a:rPr lang="en-GB" sz="1400" dirty="0" smtClean="0">
                <a:latin typeface="Frutiger LT Std 45 Light" pitchFamily="34" charset="0"/>
              </a:rPr>
              <a:t>2006</a:t>
            </a:r>
            <a:endParaRPr lang="da-DK" sz="1400" dirty="0" smtClean="0">
              <a:latin typeface="Frutiger LT Std 45 Light" pitchFamily="34" charset="0"/>
            </a:endParaRPr>
          </a:p>
          <a:p>
            <a:endParaRPr lang="da-DK" sz="1400" dirty="0" smtClean="0">
              <a:latin typeface="Frutiger LT Std 45 Light" pitchFamily="34" charset="0"/>
            </a:endParaRPr>
          </a:p>
          <a:p>
            <a:r>
              <a:rPr lang="da-DK" sz="1400" dirty="0" smtClean="0">
                <a:latin typeface="Frutiger LT Std 45 Light" pitchFamily="34" charset="0"/>
              </a:rPr>
              <a:t>Et hovedbidrag kommer via Danmarks og Københavns grønne omstilling til vedvarende energi i forsyninge</a:t>
            </a:r>
            <a:r>
              <a:rPr lang="da-DK" sz="1400" dirty="0">
                <a:latin typeface="Frutiger LT Std 45 Light" pitchFamily="34" charset="0"/>
              </a:rPr>
              <a:t>n</a:t>
            </a:r>
          </a:p>
        </p:txBody>
      </p:sp>
      <p:pic>
        <p:nvPicPr>
          <p:cNvPr id="8" name="Billede 7" descr="smiley 2 mellemglad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20072" y="222646"/>
            <a:ext cx="1152128" cy="1152128"/>
          </a:xfrm>
          <a:prstGeom prst="rect">
            <a:avLst/>
          </a:prstGeom>
        </p:spPr>
      </p:pic>
      <p:graphicFrame>
        <p:nvGraphicFramePr>
          <p:cNvPr id="9" name="Diagram 8"/>
          <p:cNvGraphicFramePr/>
          <p:nvPr>
            <p:extLst>
              <p:ext uri="{D42A27DB-BD31-4B8C-83A1-F6EECF244321}">
                <p14:modId xmlns:p14="http://schemas.microsoft.com/office/powerpoint/2010/main" val="53679370"/>
              </p:ext>
            </p:extLst>
          </p:nvPr>
        </p:nvGraphicFramePr>
        <p:xfrm>
          <a:off x="395536" y="2250767"/>
          <a:ext cx="4608512" cy="32664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162647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182797" y="619125"/>
            <a:ext cx="7967664" cy="324989"/>
          </a:xfrm>
        </p:spPr>
        <p:txBody>
          <a:bodyPr/>
          <a:lstStyle/>
          <a:p>
            <a:r>
              <a:rPr lang="en-GB" dirty="0" smtClean="0">
                <a:latin typeface="Frutiger LT Std 45 Light" pitchFamily="34" charset="0"/>
              </a:rPr>
              <a:t>CO2-emissioner</a:t>
            </a:r>
            <a:endParaRPr lang="en-GB" dirty="0">
              <a:latin typeface="Frutiger LT Std 45 Light" pitchFamily="34" charset="0"/>
            </a:endParaRP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a-DK" smtClean="0"/>
              <a:t>05-01-2017</a:t>
            </a:r>
            <a:endParaRPr lang="en-GB" dirty="0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1A926C-488A-4E3E-9C21-57CAA120E114}" type="slidenum">
              <a:rPr lang="en-GB" smtClean="0"/>
              <a:t>8</a:t>
            </a:fld>
            <a:endParaRPr lang="en-GB" dirty="0"/>
          </a:p>
        </p:txBody>
      </p:sp>
      <p:graphicFrame>
        <p:nvGraphicFramePr>
          <p:cNvPr id="8" name="Diagram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23300813"/>
              </p:ext>
            </p:extLst>
          </p:nvPr>
        </p:nvGraphicFramePr>
        <p:xfrm>
          <a:off x="395536" y="1628800"/>
          <a:ext cx="4824536" cy="43924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1" name="Tekstfelt 10"/>
          <p:cNvSpPr txBox="1"/>
          <p:nvPr/>
        </p:nvSpPr>
        <p:spPr>
          <a:xfrm>
            <a:off x="4499992" y="1534248"/>
            <a:ext cx="4178338" cy="4278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da-DK" sz="1600" dirty="0" smtClean="0">
              <a:latin typeface="Frutiger LT Std 45 Light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1600" dirty="0" smtClean="0">
                <a:latin typeface="Frutiger LT Std 45 Light" pitchFamily="34" charset="0"/>
              </a:rPr>
              <a:t>Elektricitet og varme leveres af forsyningsselskaber </a:t>
            </a:r>
          </a:p>
          <a:p>
            <a:endParaRPr lang="da-DK" sz="1600" dirty="0" smtClean="0">
              <a:latin typeface="Frutiger LT Std 45 Light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1600" dirty="0" smtClean="0">
                <a:latin typeface="Frutiger LT Std 45 Light" pitchFamily="34" charset="0"/>
              </a:rPr>
              <a:t>Transport omfatter arbejdsrelateret transport i taxa, bil, tog og fly. </a:t>
            </a:r>
            <a:br>
              <a:rPr lang="da-DK" sz="1600" dirty="0" smtClean="0">
                <a:latin typeface="Frutiger LT Std 45 Light" pitchFamily="34" charset="0"/>
              </a:rPr>
            </a:br>
            <a:endParaRPr lang="da-DK" sz="1600" dirty="0" smtClean="0">
              <a:latin typeface="Frutiger LT Std 45 Light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1600" dirty="0" smtClean="0">
                <a:latin typeface="Frutiger LT Std 45 Light" pitchFamily="34" charset="0"/>
              </a:rPr>
              <a:t>Flyrejser udgør 95% af de samlede transportemissioner og en stadigt voksende andel af KU’s samlede CO2-emissioner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a-DK" sz="1600" dirty="0" smtClean="0">
              <a:latin typeface="Frutiger LT Std 45 Light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1600" dirty="0" smtClean="0">
                <a:latin typeface="Frutiger LT Std 45 Light" pitchFamily="34" charset="0"/>
              </a:rPr>
              <a:t>De samlede emissioner fra transport er faldet med ca. 4% fra 2015 til 2016. Der er dog en del usikkerhed knyttet til opgørelse af emissioner fra flyrejser. </a:t>
            </a:r>
          </a:p>
          <a:p>
            <a:endParaRPr lang="da-DK" sz="1600" dirty="0" smtClean="0">
              <a:latin typeface="Frutiger LT Std 45 Light" pitchFamily="34" charset="0"/>
            </a:endParaRPr>
          </a:p>
        </p:txBody>
      </p:sp>
      <p:pic>
        <p:nvPicPr>
          <p:cNvPr id="12" name="Billede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610" y="523477"/>
            <a:ext cx="553210" cy="553210"/>
          </a:xfrm>
          <a:prstGeom prst="rect">
            <a:avLst/>
          </a:prstGeom>
        </p:spPr>
      </p:pic>
      <p:pic>
        <p:nvPicPr>
          <p:cNvPr id="14" name="Billede 13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2" y="983496"/>
            <a:ext cx="576064" cy="575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3893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043608" y="620688"/>
            <a:ext cx="6577200" cy="576263"/>
          </a:xfrm>
        </p:spPr>
        <p:txBody>
          <a:bodyPr/>
          <a:lstStyle/>
          <a:p>
            <a:r>
              <a:rPr lang="da-DK" dirty="0" smtClean="0">
                <a:latin typeface="Frutiger LT Std 45 Light" pitchFamily="34" charset="0"/>
              </a:rPr>
              <a:t>Hovedresultater for KU</a:t>
            </a:r>
            <a:br>
              <a:rPr lang="da-DK" dirty="0" smtClean="0">
                <a:latin typeface="Frutiger LT Std 45 Light" pitchFamily="34" charset="0"/>
              </a:rPr>
            </a:br>
            <a:r>
              <a:rPr lang="da-DK" dirty="0" smtClean="0">
                <a:latin typeface="Frutiger LT Std 45 Light" pitchFamily="34" charset="0"/>
              </a:rPr>
              <a:t>- Energiforbrug</a:t>
            </a:r>
            <a:br>
              <a:rPr lang="da-DK" dirty="0" smtClean="0">
                <a:latin typeface="Frutiger LT Std 45 Light" pitchFamily="34" charset="0"/>
              </a:rPr>
            </a:br>
            <a:endParaRPr lang="da-DK" dirty="0">
              <a:latin typeface="Frutiger LT Std 45 Light" pitchFamily="34" charset="0"/>
            </a:endParaRP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5148064" y="2311715"/>
            <a:ext cx="3528392" cy="3857791"/>
          </a:xfrm>
        </p:spPr>
        <p:txBody>
          <a:bodyPr/>
          <a:lstStyle/>
          <a:p>
            <a:r>
              <a:rPr lang="da-DK" sz="1400" dirty="0" smtClean="0">
                <a:solidFill>
                  <a:schemeClr val="tx1">
                    <a:lumMod val="75000"/>
                  </a:schemeClr>
                </a:solidFill>
                <a:latin typeface="Frutiger LT Std 45 Light" pitchFamily="34" charset="0"/>
              </a:rPr>
              <a:t>KU har i 2016 reduceret energiforbruget pr. årsværk med 34 % i forhold til 2006. </a:t>
            </a:r>
          </a:p>
          <a:p>
            <a:endParaRPr lang="da-DK" sz="1400" dirty="0">
              <a:solidFill>
                <a:schemeClr val="tx1">
                  <a:lumMod val="75000"/>
                </a:schemeClr>
              </a:solidFill>
              <a:latin typeface="Frutiger LT Std 45 Light" pitchFamily="34" charset="0"/>
            </a:endParaRPr>
          </a:p>
          <a:p>
            <a:r>
              <a:rPr lang="da-DK" sz="1400" dirty="0" smtClean="0">
                <a:solidFill>
                  <a:schemeClr val="tx1">
                    <a:lumMod val="75000"/>
                  </a:schemeClr>
                </a:solidFill>
                <a:latin typeface="Frutiger LT Std 45 Light" pitchFamily="34" charset="0"/>
              </a:rPr>
              <a:t>Fra 2015 til 2016 er energiforbruget pr. årsværk reduceret med 1 procentpoint.</a:t>
            </a:r>
          </a:p>
          <a:p>
            <a:endParaRPr lang="da-DK" sz="1400" dirty="0" smtClean="0">
              <a:solidFill>
                <a:schemeClr val="tx1">
                  <a:lumMod val="75000"/>
                </a:schemeClr>
              </a:solidFill>
              <a:latin typeface="Frutiger LT Std 45 Light" pitchFamily="34" charset="0"/>
            </a:endParaRPr>
          </a:p>
          <a:p>
            <a:r>
              <a:rPr lang="da-DK" sz="1400" dirty="0" smtClean="0">
                <a:solidFill>
                  <a:schemeClr val="tx1">
                    <a:lumMod val="75000"/>
                  </a:schemeClr>
                </a:solidFill>
                <a:latin typeface="Frutiger LT Std 45 Light" pitchFamily="34" charset="0"/>
              </a:rPr>
              <a:t>Frem til og med 2020 skal KU reducere energiforbruget </a:t>
            </a:r>
            <a:r>
              <a:rPr lang="da-DK" sz="1400" dirty="0">
                <a:solidFill>
                  <a:schemeClr val="tx1">
                    <a:lumMod val="75000"/>
                  </a:schemeClr>
                </a:solidFill>
                <a:latin typeface="Frutiger LT Std 45 Light" pitchFamily="34" charset="0"/>
              </a:rPr>
              <a:t>pr. </a:t>
            </a:r>
            <a:r>
              <a:rPr lang="da-DK" sz="1400" dirty="0" smtClean="0">
                <a:solidFill>
                  <a:schemeClr val="tx1">
                    <a:lumMod val="75000"/>
                  </a:schemeClr>
                </a:solidFill>
                <a:latin typeface="Frutiger LT Std 45 Light" pitchFamily="34" charset="0"/>
              </a:rPr>
              <a:t>årsværk med yderligere 16 procentpoint.</a:t>
            </a:r>
          </a:p>
          <a:p>
            <a:endParaRPr lang="da-DK" sz="1400" dirty="0" smtClean="0">
              <a:solidFill>
                <a:schemeClr val="tx1">
                  <a:lumMod val="75000"/>
                </a:schemeClr>
              </a:solidFill>
              <a:latin typeface="Frutiger LT Std 45 Light" pitchFamily="34" charset="0"/>
            </a:endParaRPr>
          </a:p>
          <a:p>
            <a:r>
              <a:rPr lang="da-DK" sz="1400" dirty="0" smtClean="0">
                <a:solidFill>
                  <a:schemeClr val="tx1">
                    <a:lumMod val="75000"/>
                  </a:schemeClr>
                </a:solidFill>
                <a:latin typeface="Frutiger LT Std 45 Light" pitchFamily="34" charset="0"/>
              </a:rPr>
              <a:t>Det går i den rigtige retning, men i de kommende år skal de årlige reduktioner øges markant til gennemsnitligt 5-6 procentpoint.  </a:t>
            </a:r>
            <a:endParaRPr lang="da-DK" sz="1400" dirty="0">
              <a:solidFill>
                <a:schemeClr val="tx1">
                  <a:lumMod val="75000"/>
                </a:schemeClr>
              </a:solidFill>
              <a:latin typeface="Frutiger LT Std 45 Light" pitchFamily="34" charset="0"/>
            </a:endParaRPr>
          </a:p>
        </p:txBody>
      </p:sp>
      <p:graphicFrame>
        <p:nvGraphicFramePr>
          <p:cNvPr id="7" name="Tabel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51343037"/>
              </p:ext>
            </p:extLst>
          </p:nvPr>
        </p:nvGraphicFramePr>
        <p:xfrm>
          <a:off x="755576" y="1196752"/>
          <a:ext cx="7054062" cy="648072"/>
        </p:xfrm>
        <a:graphic>
          <a:graphicData uri="http://schemas.openxmlformats.org/drawingml/2006/table">
            <a:tbl>
              <a:tblPr firstRow="1" firstCol="1" bandRow="1"/>
              <a:tblGrid>
                <a:gridCol w="7054062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27186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da-DK" sz="1200" b="1" dirty="0" smtClean="0">
                          <a:solidFill>
                            <a:schemeClr val="tx1">
                              <a:lumMod val="75000"/>
                            </a:schemeClr>
                          </a:solidFill>
                          <a:effectLst/>
                          <a:latin typeface="Frutiger LT Std 45 Light" pitchFamily="34" charset="0"/>
                          <a:ea typeface="Times New Roman"/>
                          <a:cs typeface="Times New Roman"/>
                        </a:rPr>
                        <a:t>Målsætning i Grøn</a:t>
                      </a:r>
                      <a:r>
                        <a:rPr lang="da-DK" sz="1200" b="1" baseline="0" dirty="0" smtClean="0">
                          <a:solidFill>
                            <a:schemeClr val="tx1">
                              <a:lumMod val="75000"/>
                            </a:schemeClr>
                          </a:solidFill>
                          <a:effectLst/>
                          <a:latin typeface="Frutiger LT Std 45 Light" pitchFamily="34" charset="0"/>
                          <a:ea typeface="Times New Roman"/>
                          <a:cs typeface="Times New Roman"/>
                        </a:rPr>
                        <a:t> Campus 2020:</a:t>
                      </a:r>
                      <a:endParaRPr lang="da-DK" sz="1200" b="1" dirty="0" smtClean="0">
                        <a:solidFill>
                          <a:schemeClr val="tx1">
                            <a:lumMod val="75000"/>
                          </a:schemeClr>
                        </a:solidFill>
                        <a:effectLst/>
                        <a:latin typeface="Frutiger LT Std 45 Light" pitchFamily="34" charset="0"/>
                        <a:ea typeface="Times New Roman"/>
                        <a:cs typeface="Times New Roman"/>
                      </a:endParaRPr>
                    </a:p>
                  </a:txBody>
                  <a:tcPr marL="31506" marR="3150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76208"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da-DK" sz="1200" i="1" dirty="0">
                          <a:solidFill>
                            <a:schemeClr val="tx1">
                              <a:lumMod val="75000"/>
                            </a:schemeClr>
                          </a:solidFill>
                          <a:effectLst/>
                          <a:latin typeface="Frutiger LT Std 45 Light" pitchFamily="34" charset="0"/>
                          <a:ea typeface="Times New Roman"/>
                          <a:cs typeface="Times New Roman"/>
                        </a:rPr>
                        <a:t>Reduktion af energiforbruget med 50 % pr. årsværk i 2020 i forhold til </a:t>
                      </a:r>
                      <a:r>
                        <a:rPr lang="da-DK" sz="1200" i="1" dirty="0" smtClean="0">
                          <a:solidFill>
                            <a:schemeClr val="tx1">
                              <a:lumMod val="75000"/>
                            </a:schemeClr>
                          </a:solidFill>
                          <a:effectLst/>
                          <a:latin typeface="Frutiger LT Std 45 Light" pitchFamily="34" charset="0"/>
                          <a:ea typeface="Times New Roman"/>
                          <a:cs typeface="Times New Roman"/>
                        </a:rPr>
                        <a:t>2006</a:t>
                      </a:r>
                      <a:endParaRPr lang="da-DK" sz="1200" i="1" dirty="0">
                        <a:solidFill>
                          <a:schemeClr val="tx1">
                            <a:lumMod val="75000"/>
                          </a:schemeClr>
                        </a:solidFill>
                        <a:effectLst/>
                        <a:latin typeface="Frutiger LT Std 45 Light" pitchFamily="34" charset="0"/>
                        <a:ea typeface="Times New Roman"/>
                        <a:cs typeface="Times New Roman"/>
                      </a:endParaRPr>
                    </a:p>
                  </a:txBody>
                  <a:tcPr marL="31506" marR="31506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8" name="Billed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3528" y="332656"/>
            <a:ext cx="553210" cy="553210"/>
          </a:xfrm>
          <a:prstGeom prst="rect">
            <a:avLst/>
          </a:prstGeom>
        </p:spPr>
      </p:pic>
      <p:graphicFrame>
        <p:nvGraphicFramePr>
          <p:cNvPr id="9" name="Diagram 8"/>
          <p:cNvGraphicFramePr/>
          <p:nvPr>
            <p:extLst>
              <p:ext uri="{D42A27DB-BD31-4B8C-83A1-F6EECF244321}">
                <p14:modId xmlns:p14="http://schemas.microsoft.com/office/powerpoint/2010/main" val="3808977104"/>
              </p:ext>
            </p:extLst>
          </p:nvPr>
        </p:nvGraphicFramePr>
        <p:xfrm>
          <a:off x="251520" y="2298480"/>
          <a:ext cx="4486275" cy="3581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13" name="Billede 12"/>
          <p:cNvPicPr/>
          <p:nvPr/>
        </p:nvPicPr>
        <p:blipFill>
          <a:blip r:embed="rId5">
            <a:duotone>
              <a:srgbClr val="F79646">
                <a:shade val="45000"/>
                <a:satMod val="135000"/>
              </a:srgb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2374" y="548680"/>
            <a:ext cx="697818" cy="6969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3534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042988" y="548680"/>
            <a:ext cx="6577200" cy="576263"/>
          </a:xfrm>
        </p:spPr>
        <p:txBody>
          <a:bodyPr/>
          <a:lstStyle/>
          <a:p>
            <a:r>
              <a:rPr lang="da-DK" dirty="0">
                <a:latin typeface="Frutiger LT Std 45 Light" pitchFamily="34" charset="0"/>
              </a:rPr>
              <a:t>E</a:t>
            </a:r>
            <a:r>
              <a:rPr lang="da-DK" dirty="0" smtClean="0">
                <a:latin typeface="Frutiger LT Std 45 Light" pitchFamily="34" charset="0"/>
              </a:rPr>
              <a:t>nergiforbrug </a:t>
            </a:r>
            <a:br>
              <a:rPr lang="da-DK" dirty="0" smtClean="0">
                <a:latin typeface="Frutiger LT Std 45 Light" pitchFamily="34" charset="0"/>
              </a:rPr>
            </a:br>
            <a:r>
              <a:rPr lang="da-DK" dirty="0" smtClean="0">
                <a:latin typeface="Frutiger LT Std 45 Light" pitchFamily="34" charset="0"/>
              </a:rPr>
              <a:t>- fordelt på brugere</a:t>
            </a:r>
            <a:endParaRPr lang="da-DK" dirty="0">
              <a:latin typeface="Frutiger LT Std 45 Light" pitchFamily="34" charset="0"/>
            </a:endParaRPr>
          </a:p>
        </p:txBody>
      </p:sp>
      <p:pic>
        <p:nvPicPr>
          <p:cNvPr id="6" name="Billed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3528" y="332656"/>
            <a:ext cx="553210" cy="553210"/>
          </a:xfrm>
          <a:prstGeom prst="rect">
            <a:avLst/>
          </a:prstGeom>
        </p:spPr>
      </p:pic>
      <p:sp>
        <p:nvSpPr>
          <p:cNvPr id="3" name="Tekstboks 2"/>
          <p:cNvSpPr txBox="1"/>
          <p:nvPr/>
        </p:nvSpPr>
        <p:spPr>
          <a:xfrm>
            <a:off x="5364088" y="1811835"/>
            <a:ext cx="3245472" cy="37548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400" dirty="0" smtClean="0">
                <a:solidFill>
                  <a:schemeClr val="tx1">
                    <a:lumMod val="75000"/>
                  </a:schemeClr>
                </a:solidFill>
                <a:latin typeface="Frutiger LT Std 45 Light" pitchFamily="34" charset="0"/>
              </a:rPr>
              <a:t>Det samlede energiforbrug i 2016 bestod overvejende af: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a-DK" sz="1400" dirty="0" smtClean="0">
              <a:solidFill>
                <a:schemeClr val="tx1">
                  <a:lumMod val="75000"/>
                </a:schemeClr>
              </a:solidFill>
              <a:latin typeface="Frutiger LT Std 45 Light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1400" dirty="0">
                <a:solidFill>
                  <a:schemeClr val="tx1">
                    <a:lumMod val="75000"/>
                  </a:schemeClr>
                </a:solidFill>
                <a:latin typeface="Frutiger LT Std 45 Light" pitchFamily="34" charset="0"/>
              </a:rPr>
              <a:t>fjernvarme (55 </a:t>
            </a:r>
            <a:r>
              <a:rPr lang="da-DK" sz="1400" dirty="0" smtClean="0">
                <a:solidFill>
                  <a:schemeClr val="tx1">
                    <a:lumMod val="75000"/>
                  </a:schemeClr>
                </a:solidFill>
                <a:latin typeface="Frutiger LT Std 45 Light" pitchFamily="34" charset="0"/>
              </a:rPr>
              <a:t>%)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a-DK" sz="1400" dirty="0" smtClean="0">
              <a:solidFill>
                <a:schemeClr val="tx1">
                  <a:lumMod val="75000"/>
                </a:schemeClr>
              </a:solidFill>
              <a:latin typeface="Frutiger LT Std 45 Light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1400" dirty="0">
                <a:solidFill>
                  <a:schemeClr val="tx1">
                    <a:lumMod val="75000"/>
                  </a:schemeClr>
                </a:solidFill>
                <a:latin typeface="Frutiger LT Std 45 Light" pitchFamily="34" charset="0"/>
              </a:rPr>
              <a:t>elektricitet </a:t>
            </a:r>
            <a:r>
              <a:rPr lang="da-DK" sz="1400" dirty="0" smtClean="0">
                <a:solidFill>
                  <a:schemeClr val="tx1">
                    <a:lumMod val="75000"/>
                  </a:schemeClr>
                </a:solidFill>
                <a:latin typeface="Frutiger LT Std 45 Light" pitchFamily="34" charset="0"/>
              </a:rPr>
              <a:t>(39 %)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a-DK" sz="1400" dirty="0" smtClean="0">
              <a:solidFill>
                <a:schemeClr val="tx1">
                  <a:lumMod val="75000"/>
                </a:schemeClr>
              </a:solidFill>
              <a:latin typeface="Frutiger LT Std 45 Light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1400" dirty="0" smtClean="0">
                <a:solidFill>
                  <a:schemeClr val="tx1">
                    <a:lumMod val="75000"/>
                  </a:schemeClr>
                </a:solidFill>
                <a:latin typeface="Frutiger LT Std 45 Light" pitchFamily="34" charset="0"/>
              </a:rPr>
              <a:t>biomasse, fjernkøling og gas (samlet 6 %).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a-DK" sz="1400" dirty="0">
              <a:solidFill>
                <a:schemeClr val="tx1">
                  <a:lumMod val="75000"/>
                </a:schemeClr>
              </a:solidFill>
              <a:latin typeface="Frutiger LT Std 45 Light" pitchFamily="34" charset="0"/>
            </a:endParaRPr>
          </a:p>
          <a:p>
            <a:endParaRPr lang="da-DK" sz="1400" dirty="0">
              <a:solidFill>
                <a:schemeClr val="tx1">
                  <a:lumMod val="75000"/>
                </a:schemeClr>
              </a:solidFill>
              <a:latin typeface="Frutiger LT Std 45 Light" pitchFamily="34" charset="0"/>
            </a:endParaRPr>
          </a:p>
          <a:p>
            <a:r>
              <a:rPr lang="da-DK" sz="1400" dirty="0" smtClean="0">
                <a:solidFill>
                  <a:schemeClr val="tx1">
                    <a:lumMod val="75000"/>
                  </a:schemeClr>
                </a:solidFill>
                <a:latin typeface="Frutiger LT Std 45 Light" pitchFamily="34" charset="0"/>
              </a:rPr>
              <a:t>Det fremgår af figuren, at to fakulteter, SCIENCE og SUND, tilsammen står for 88 % af KU’s totale energiforbrug. Derfor er det væsentligt at koncentrere energiindsatserne om disse to fakulteter.</a:t>
            </a:r>
          </a:p>
        </p:txBody>
      </p:sp>
      <p:graphicFrame>
        <p:nvGraphicFramePr>
          <p:cNvPr id="7" name="Diagram 6"/>
          <p:cNvGraphicFramePr/>
          <p:nvPr>
            <p:extLst>
              <p:ext uri="{D42A27DB-BD31-4B8C-83A1-F6EECF244321}">
                <p14:modId xmlns:p14="http://schemas.microsoft.com/office/powerpoint/2010/main" val="12916748"/>
              </p:ext>
            </p:extLst>
          </p:nvPr>
        </p:nvGraphicFramePr>
        <p:xfrm>
          <a:off x="179512" y="1813158"/>
          <a:ext cx="4968552" cy="315217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731007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042988" y="620688"/>
            <a:ext cx="6577200" cy="576263"/>
          </a:xfrm>
        </p:spPr>
        <p:txBody>
          <a:bodyPr/>
          <a:lstStyle/>
          <a:p>
            <a:r>
              <a:rPr lang="da-DK" dirty="0" smtClean="0">
                <a:latin typeface="Frutiger LT Std 45 Light" pitchFamily="34" charset="0"/>
              </a:rPr>
              <a:t>Energiforbrug</a:t>
            </a:r>
            <a:r>
              <a:rPr lang="da-DK" dirty="0">
                <a:latin typeface="Frutiger LT Std 45 Light" pitchFamily="34" charset="0"/>
              </a:rPr>
              <a:t> </a:t>
            </a:r>
            <a:r>
              <a:rPr lang="da-DK" dirty="0" smtClean="0">
                <a:latin typeface="Frutiger LT Std 45 Light" pitchFamily="34" charset="0"/>
              </a:rPr>
              <a:t/>
            </a:r>
            <a:br>
              <a:rPr lang="da-DK" dirty="0" smtClean="0">
                <a:latin typeface="Frutiger LT Std 45 Light" pitchFamily="34" charset="0"/>
              </a:rPr>
            </a:br>
            <a:r>
              <a:rPr lang="da-DK" dirty="0" smtClean="0">
                <a:latin typeface="Frutiger LT Std 45 Light" pitchFamily="34" charset="0"/>
              </a:rPr>
              <a:t>- Effektivisering og investering</a:t>
            </a:r>
            <a:br>
              <a:rPr lang="da-DK" dirty="0" smtClean="0">
                <a:latin typeface="Frutiger LT Std 45 Light" pitchFamily="34" charset="0"/>
              </a:rPr>
            </a:br>
            <a:endParaRPr lang="da-DK" dirty="0">
              <a:latin typeface="Frutiger LT Std 45 Light" pitchFamily="34" charset="0"/>
            </a:endParaRPr>
          </a:p>
        </p:txBody>
      </p:sp>
      <p:pic>
        <p:nvPicPr>
          <p:cNvPr id="7" name="Billed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5536" y="332656"/>
            <a:ext cx="553210" cy="553210"/>
          </a:xfrm>
          <a:prstGeom prst="rect">
            <a:avLst/>
          </a:prstGeom>
        </p:spPr>
      </p:pic>
      <p:graphicFrame>
        <p:nvGraphicFramePr>
          <p:cNvPr id="6" name="Diagram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632462"/>
              </p:ext>
            </p:extLst>
          </p:nvPr>
        </p:nvGraphicFramePr>
        <p:xfrm>
          <a:off x="143508" y="1340768"/>
          <a:ext cx="6048672" cy="51845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" name="Tekstboks 2"/>
          <p:cNvSpPr txBox="1"/>
          <p:nvPr/>
        </p:nvSpPr>
        <p:spPr>
          <a:xfrm>
            <a:off x="6426193" y="2204864"/>
            <a:ext cx="223224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400" dirty="0" smtClean="0">
                <a:solidFill>
                  <a:schemeClr val="tx1">
                    <a:lumMod val="75000"/>
                  </a:schemeClr>
                </a:solidFill>
                <a:latin typeface="Frutiger LT Std 45 Light" pitchFamily="34" charset="0"/>
              </a:rPr>
              <a:t>Reducerede energiudgifter </a:t>
            </a:r>
            <a:r>
              <a:rPr lang="da-DK" sz="1400" dirty="0">
                <a:solidFill>
                  <a:schemeClr val="tx1">
                    <a:lumMod val="75000"/>
                  </a:schemeClr>
                </a:solidFill>
                <a:latin typeface="Frutiger LT Std 45 Light" pitchFamily="34" charset="0"/>
              </a:rPr>
              <a:t>i størrelsesorden 35 mio. kr./</a:t>
            </a:r>
            <a:r>
              <a:rPr lang="da-DK" sz="1400" dirty="0" smtClean="0">
                <a:solidFill>
                  <a:schemeClr val="tx1">
                    <a:lumMod val="75000"/>
                  </a:schemeClr>
                </a:solidFill>
                <a:latin typeface="Frutiger LT Std 45 Light" pitchFamily="34" charset="0"/>
              </a:rPr>
              <a:t>året igennem </a:t>
            </a:r>
            <a:r>
              <a:rPr lang="da-DK" sz="1400" dirty="0">
                <a:solidFill>
                  <a:schemeClr val="tx1">
                    <a:lumMod val="75000"/>
                  </a:schemeClr>
                </a:solidFill>
                <a:latin typeface="Frutiger LT Std 45 Light" pitchFamily="34" charset="0"/>
              </a:rPr>
              <a:t>energiindsatsen </a:t>
            </a:r>
            <a:r>
              <a:rPr lang="da-DK" sz="1400" dirty="0" smtClean="0">
                <a:solidFill>
                  <a:schemeClr val="tx1">
                    <a:lumMod val="75000"/>
                  </a:schemeClr>
                </a:solidFill>
                <a:latin typeface="Frutiger LT Std 45 Light" pitchFamily="34" charset="0"/>
              </a:rPr>
              <a:t>2008 </a:t>
            </a:r>
            <a:r>
              <a:rPr lang="da-DK" sz="1400" dirty="0">
                <a:solidFill>
                  <a:schemeClr val="tx1">
                    <a:lumMod val="75000"/>
                  </a:schemeClr>
                </a:solidFill>
                <a:latin typeface="Frutiger LT Std 45 Light" pitchFamily="34" charset="0"/>
              </a:rPr>
              <a:t>til 2015 </a:t>
            </a:r>
            <a:endParaRPr lang="da-DK" sz="1400" dirty="0" smtClean="0">
              <a:solidFill>
                <a:schemeClr val="tx1">
                  <a:lumMod val="75000"/>
                </a:schemeClr>
              </a:solidFill>
              <a:latin typeface="Frutiger LT Std 45 Light" pitchFamily="34" charset="0"/>
            </a:endParaRPr>
          </a:p>
          <a:p>
            <a:endParaRPr lang="da-DK" sz="1400" dirty="0">
              <a:solidFill>
                <a:schemeClr val="tx1">
                  <a:lumMod val="75000"/>
                </a:schemeClr>
              </a:solidFill>
              <a:latin typeface="Frutiger LT Std 45 Light" pitchFamily="34" charset="0"/>
            </a:endParaRPr>
          </a:p>
          <a:p>
            <a:r>
              <a:rPr lang="da-DK" sz="1400" dirty="0" smtClean="0">
                <a:solidFill>
                  <a:schemeClr val="tx1">
                    <a:lumMod val="75000"/>
                  </a:schemeClr>
                </a:solidFill>
                <a:latin typeface="Frutiger LT Std 45 Light" pitchFamily="34" charset="0"/>
              </a:rPr>
              <a:t>I </a:t>
            </a:r>
            <a:r>
              <a:rPr lang="da-DK" sz="1400" dirty="0">
                <a:solidFill>
                  <a:schemeClr val="tx1">
                    <a:lumMod val="75000"/>
                  </a:schemeClr>
                </a:solidFill>
                <a:latin typeface="Frutiger LT Std 45 Light" pitchFamily="34" charset="0"/>
              </a:rPr>
              <a:t>perioden er der investeret ca. 110 mio. kr. i direkte energitiltag via energipuljer</a:t>
            </a:r>
            <a:r>
              <a:rPr lang="da-DK" sz="1400" dirty="0" smtClean="0">
                <a:solidFill>
                  <a:schemeClr val="tx1">
                    <a:lumMod val="75000"/>
                  </a:schemeClr>
                </a:solidFill>
                <a:latin typeface="Frutiger LT Std 45 Light" pitchFamily="34" charset="0"/>
              </a:rPr>
              <a:t>.</a:t>
            </a:r>
            <a:endParaRPr lang="da-DK" dirty="0">
              <a:solidFill>
                <a:schemeClr val="tx1">
                  <a:lumMod val="75000"/>
                </a:schemeClr>
              </a:solidFill>
              <a:latin typeface="Frutiger LT Std 45 Light" pitchFamily="34" charset="0"/>
            </a:endParaRPr>
          </a:p>
        </p:txBody>
      </p:sp>
      <p:sp>
        <p:nvSpPr>
          <p:cNvPr id="4" name="Højre klammeparentes 3"/>
          <p:cNvSpPr/>
          <p:nvPr/>
        </p:nvSpPr>
        <p:spPr>
          <a:xfrm>
            <a:off x="5533966" y="2744822"/>
            <a:ext cx="216024" cy="504056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cxnSp>
        <p:nvCxnSpPr>
          <p:cNvPr id="8" name="Lige forbindelse 7"/>
          <p:cNvCxnSpPr/>
          <p:nvPr/>
        </p:nvCxnSpPr>
        <p:spPr>
          <a:xfrm>
            <a:off x="5749990" y="2999708"/>
            <a:ext cx="36004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86706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>
                <a:latin typeface="Frutiger LT Std 45 Light" pitchFamily="34" charset="0"/>
              </a:rPr>
              <a:t>Energiindsatser</a:t>
            </a:r>
            <a:br>
              <a:rPr lang="da-DK" dirty="0" smtClean="0">
                <a:latin typeface="Frutiger LT Std 45 Light" pitchFamily="34" charset="0"/>
              </a:rPr>
            </a:br>
            <a:r>
              <a:rPr lang="da-DK" dirty="0" smtClean="0">
                <a:latin typeface="Frutiger LT Std 45 Light" pitchFamily="34" charset="0"/>
              </a:rPr>
              <a:t>– hvor er resultaterne skabt</a:t>
            </a:r>
            <a:endParaRPr lang="da-DK" dirty="0">
              <a:latin typeface="Frutiger LT Std 45 Light" pitchFamily="34" charset="0"/>
            </a:endParaRP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4283968" y="1268760"/>
            <a:ext cx="4680520" cy="5328592"/>
          </a:xfrm>
        </p:spPr>
        <p:txBody>
          <a:bodyPr/>
          <a:lstStyle/>
          <a:p>
            <a:r>
              <a:rPr lang="da-DK" sz="1400" b="1" dirty="0" smtClean="0">
                <a:solidFill>
                  <a:schemeClr val="bg1">
                    <a:lumMod val="50000"/>
                  </a:schemeClr>
                </a:solidFill>
                <a:latin typeface="Frutiger LT Std 45 Light" pitchFamily="34" charset="0"/>
              </a:rPr>
              <a:t>Tekniske projekter</a:t>
            </a:r>
            <a:r>
              <a:rPr lang="da-DK" sz="1400" b="1" dirty="0">
                <a:solidFill>
                  <a:schemeClr val="bg1">
                    <a:lumMod val="50000"/>
                  </a:schemeClr>
                </a:solidFill>
                <a:latin typeface="Frutiger LT Std 45 Light" pitchFamily="34" charset="0"/>
              </a:rPr>
              <a:t/>
            </a:r>
            <a:br>
              <a:rPr lang="da-DK" sz="1400" b="1" dirty="0">
                <a:solidFill>
                  <a:schemeClr val="bg1">
                    <a:lumMod val="50000"/>
                  </a:schemeClr>
                </a:solidFill>
                <a:latin typeface="Frutiger LT Std 45 Light" pitchFamily="34" charset="0"/>
              </a:rPr>
            </a:br>
            <a:r>
              <a:rPr lang="da-DK" sz="1400" dirty="0" smtClean="0">
                <a:solidFill>
                  <a:schemeClr val="bg1">
                    <a:lumMod val="50000"/>
                  </a:schemeClr>
                </a:solidFill>
                <a:latin typeface="Frutiger LT Std 45 Light" pitchFamily="34" charset="0"/>
              </a:rPr>
              <a:t>Eksempelvis: Ventilation</a:t>
            </a:r>
            <a:r>
              <a:rPr lang="da-DK" sz="1400" dirty="0">
                <a:solidFill>
                  <a:schemeClr val="bg1">
                    <a:lumMod val="50000"/>
                  </a:schemeClr>
                </a:solidFill>
                <a:latin typeface="Frutiger LT Std 45 Light" pitchFamily="34" charset="0"/>
              </a:rPr>
              <a:t>, belysning, isolering, solceller mv</a:t>
            </a:r>
            <a:r>
              <a:rPr lang="da-DK" sz="1400" dirty="0" smtClean="0">
                <a:solidFill>
                  <a:schemeClr val="bg1">
                    <a:lumMod val="50000"/>
                  </a:schemeClr>
                </a:solidFill>
                <a:latin typeface="Frutiger LT Std 45 Light" pitchFamily="34" charset="0"/>
              </a:rPr>
              <a:t>.</a:t>
            </a:r>
          </a:p>
          <a:p>
            <a:r>
              <a:rPr lang="da-DK" sz="1400" dirty="0" smtClean="0">
                <a:solidFill>
                  <a:schemeClr val="bg1">
                    <a:lumMod val="50000"/>
                  </a:schemeClr>
                </a:solidFill>
                <a:latin typeface="Frutiger LT Std 45 Light" pitchFamily="34" charset="0"/>
              </a:rPr>
              <a:t/>
            </a:r>
            <a:br>
              <a:rPr lang="da-DK" sz="1400" dirty="0" smtClean="0">
                <a:solidFill>
                  <a:schemeClr val="bg1">
                    <a:lumMod val="50000"/>
                  </a:schemeClr>
                </a:solidFill>
                <a:latin typeface="Frutiger LT Std 45 Light" pitchFamily="34" charset="0"/>
              </a:rPr>
            </a:br>
            <a:r>
              <a:rPr lang="da-DK" sz="1400" u="sng" dirty="0" smtClean="0">
                <a:solidFill>
                  <a:schemeClr val="bg1">
                    <a:lumMod val="50000"/>
                  </a:schemeClr>
                </a:solidFill>
                <a:latin typeface="Frutiger LT Std 45 Light" pitchFamily="34" charset="0"/>
              </a:rPr>
              <a:t>Besparelse: ~ 23,5 mio. kr./året </a:t>
            </a:r>
            <a:r>
              <a:rPr lang="da-DK" sz="1400" dirty="0" smtClean="0">
                <a:solidFill>
                  <a:schemeClr val="bg1">
                    <a:lumMod val="50000"/>
                  </a:schemeClr>
                </a:solidFill>
                <a:latin typeface="Frutiger LT Std 45 Light" pitchFamily="34" charset="0"/>
              </a:rPr>
              <a:t/>
            </a:r>
            <a:br>
              <a:rPr lang="da-DK" sz="1400" dirty="0" smtClean="0">
                <a:solidFill>
                  <a:schemeClr val="bg1">
                    <a:lumMod val="50000"/>
                  </a:schemeClr>
                </a:solidFill>
                <a:latin typeface="Frutiger LT Std 45 Light" pitchFamily="34" charset="0"/>
              </a:rPr>
            </a:br>
            <a:endParaRPr lang="da-DK" sz="1400" dirty="0">
              <a:solidFill>
                <a:schemeClr val="bg1">
                  <a:lumMod val="50000"/>
                </a:schemeClr>
              </a:solidFill>
              <a:latin typeface="Frutiger LT Std 45 Light" pitchFamily="34" charset="0"/>
            </a:endParaRPr>
          </a:p>
          <a:p>
            <a:r>
              <a:rPr lang="da-DK" sz="1400" b="1" dirty="0" smtClean="0">
                <a:solidFill>
                  <a:schemeClr val="bg1">
                    <a:lumMod val="50000"/>
                  </a:schemeClr>
                </a:solidFill>
                <a:latin typeface="Frutiger LT Std 45 Light" pitchFamily="34" charset="0"/>
              </a:rPr>
              <a:t>Adfærd</a:t>
            </a:r>
            <a:r>
              <a:rPr lang="da-DK" sz="1400" b="1" dirty="0">
                <a:solidFill>
                  <a:schemeClr val="bg1">
                    <a:lumMod val="50000"/>
                  </a:schemeClr>
                </a:solidFill>
                <a:latin typeface="Frutiger LT Std 45 Light" pitchFamily="34" charset="0"/>
              </a:rPr>
              <a:t/>
            </a:r>
            <a:br>
              <a:rPr lang="da-DK" sz="1400" b="1" dirty="0">
                <a:solidFill>
                  <a:schemeClr val="bg1">
                    <a:lumMod val="50000"/>
                  </a:schemeClr>
                </a:solidFill>
                <a:latin typeface="Frutiger LT Std 45 Light" pitchFamily="34" charset="0"/>
              </a:rPr>
            </a:br>
            <a:r>
              <a:rPr lang="da-DK" sz="1400" dirty="0" smtClean="0">
                <a:solidFill>
                  <a:schemeClr val="bg1">
                    <a:lumMod val="50000"/>
                  </a:schemeClr>
                </a:solidFill>
                <a:latin typeface="Frutiger LT Std 45 Light" pitchFamily="34" charset="0"/>
              </a:rPr>
              <a:t>Eksempelvis: Mere energirigtig brug af stinkskabe, frysere, fælles udstyr, klimakamre, lys mv. </a:t>
            </a:r>
          </a:p>
          <a:p>
            <a:r>
              <a:rPr lang="da-DK" sz="1400" dirty="0" smtClean="0">
                <a:solidFill>
                  <a:schemeClr val="bg1">
                    <a:lumMod val="50000"/>
                  </a:schemeClr>
                </a:solidFill>
                <a:latin typeface="Frutiger LT Std 45 Light" pitchFamily="34" charset="0"/>
              </a:rPr>
              <a:t/>
            </a:r>
            <a:br>
              <a:rPr lang="da-DK" sz="1400" dirty="0" smtClean="0">
                <a:solidFill>
                  <a:schemeClr val="bg1">
                    <a:lumMod val="50000"/>
                  </a:schemeClr>
                </a:solidFill>
                <a:latin typeface="Frutiger LT Std 45 Light" pitchFamily="34" charset="0"/>
              </a:rPr>
            </a:br>
            <a:r>
              <a:rPr lang="da-DK" sz="1400" dirty="0" smtClean="0">
                <a:solidFill>
                  <a:schemeClr val="bg1">
                    <a:lumMod val="50000"/>
                  </a:schemeClr>
                </a:solidFill>
                <a:latin typeface="Frutiger LT Std 45 Light" pitchFamily="34" charset="0"/>
              </a:rPr>
              <a:t>KU-kampagner i </a:t>
            </a:r>
            <a:r>
              <a:rPr lang="da-DK" sz="1400" dirty="0">
                <a:solidFill>
                  <a:schemeClr val="bg1">
                    <a:lumMod val="50000"/>
                  </a:schemeClr>
                </a:solidFill>
                <a:latin typeface="Frutiger LT Std 45 Light" pitchFamily="34" charset="0"/>
              </a:rPr>
              <a:t>2009, 2010 og </a:t>
            </a:r>
            <a:r>
              <a:rPr lang="da-DK" sz="1400" dirty="0" smtClean="0">
                <a:solidFill>
                  <a:schemeClr val="bg1">
                    <a:lumMod val="50000"/>
                  </a:schemeClr>
                </a:solidFill>
                <a:latin typeface="Frutiger LT Std 45 Light" pitchFamily="34" charset="0"/>
              </a:rPr>
              <a:t>2012, med mere end 100 grønne ambassadører som lokale toveholdere.</a:t>
            </a:r>
          </a:p>
          <a:p>
            <a:endParaRPr lang="da-DK" sz="1400" dirty="0">
              <a:solidFill>
                <a:schemeClr val="bg1">
                  <a:lumMod val="50000"/>
                </a:schemeClr>
              </a:solidFill>
              <a:latin typeface="Frutiger LT Std 45 Light" pitchFamily="34" charset="0"/>
            </a:endParaRPr>
          </a:p>
          <a:p>
            <a:r>
              <a:rPr lang="da-DK" sz="1400" u="sng" dirty="0">
                <a:solidFill>
                  <a:schemeClr val="bg1">
                    <a:lumMod val="50000"/>
                  </a:schemeClr>
                </a:solidFill>
                <a:latin typeface="Frutiger LT Std 45 Light" pitchFamily="34" charset="0"/>
              </a:rPr>
              <a:t>Besparelse: ~ </a:t>
            </a:r>
            <a:r>
              <a:rPr lang="da-DK" sz="1400" u="sng" dirty="0" smtClean="0">
                <a:solidFill>
                  <a:schemeClr val="bg1">
                    <a:lumMod val="50000"/>
                  </a:schemeClr>
                </a:solidFill>
                <a:latin typeface="Frutiger LT Std 45 Light" pitchFamily="34" charset="0"/>
              </a:rPr>
              <a:t>3,5 </a:t>
            </a:r>
            <a:r>
              <a:rPr lang="da-DK" sz="1400" u="sng" dirty="0">
                <a:solidFill>
                  <a:schemeClr val="bg1">
                    <a:lumMod val="50000"/>
                  </a:schemeClr>
                </a:solidFill>
                <a:latin typeface="Frutiger LT Std 45 Light" pitchFamily="34" charset="0"/>
              </a:rPr>
              <a:t>mio. </a:t>
            </a:r>
            <a:r>
              <a:rPr lang="da-DK" sz="1400" u="sng" dirty="0" smtClean="0">
                <a:solidFill>
                  <a:schemeClr val="bg1">
                    <a:lumMod val="50000"/>
                  </a:schemeClr>
                </a:solidFill>
                <a:latin typeface="Frutiger LT Std 45 Light" pitchFamily="34" charset="0"/>
              </a:rPr>
              <a:t>kr./året</a:t>
            </a:r>
          </a:p>
          <a:p>
            <a:endParaRPr lang="da-DK" sz="1400" dirty="0">
              <a:solidFill>
                <a:schemeClr val="bg1">
                  <a:lumMod val="50000"/>
                </a:schemeClr>
              </a:solidFill>
              <a:latin typeface="Frutiger LT Std 45 Light" pitchFamily="34" charset="0"/>
            </a:endParaRPr>
          </a:p>
          <a:p>
            <a:r>
              <a:rPr lang="da-DK" sz="1400" b="1" dirty="0" smtClean="0">
                <a:solidFill>
                  <a:schemeClr val="bg1">
                    <a:lumMod val="50000"/>
                  </a:schemeClr>
                </a:solidFill>
                <a:latin typeface="Frutiger LT Std 45 Light" pitchFamily="34" charset="0"/>
              </a:rPr>
              <a:t>Energistyring</a:t>
            </a:r>
            <a:br>
              <a:rPr lang="da-DK" sz="1400" b="1" dirty="0" smtClean="0">
                <a:solidFill>
                  <a:schemeClr val="bg1">
                    <a:lumMod val="50000"/>
                  </a:schemeClr>
                </a:solidFill>
                <a:latin typeface="Frutiger LT Std 45 Light" pitchFamily="34" charset="0"/>
              </a:rPr>
            </a:br>
            <a:r>
              <a:rPr lang="da-DK" sz="1400" dirty="0" smtClean="0">
                <a:solidFill>
                  <a:schemeClr val="bg1">
                    <a:lumMod val="50000"/>
                  </a:schemeClr>
                </a:solidFill>
                <a:latin typeface="Frutiger LT Std 45 Light" pitchFamily="34" charset="0"/>
              </a:rPr>
              <a:t>Eksempelvis: Forbrugsovervågning, drift </a:t>
            </a:r>
            <a:r>
              <a:rPr lang="da-DK" sz="1400" dirty="0">
                <a:solidFill>
                  <a:schemeClr val="bg1">
                    <a:lumMod val="50000"/>
                  </a:schemeClr>
                </a:solidFill>
                <a:latin typeface="Frutiger LT Std 45 Light" pitchFamily="34" charset="0"/>
              </a:rPr>
              <a:t>af bygningernes el, varme og </a:t>
            </a:r>
            <a:r>
              <a:rPr lang="da-DK" sz="1400" dirty="0" smtClean="0">
                <a:solidFill>
                  <a:schemeClr val="bg1">
                    <a:lumMod val="50000"/>
                  </a:schemeClr>
                </a:solidFill>
                <a:latin typeface="Frutiger LT Std 45 Light" pitchFamily="34" charset="0"/>
              </a:rPr>
              <a:t>ventilations-systemer, øget grad af behovstilpasning, fejl </a:t>
            </a:r>
            <a:r>
              <a:rPr lang="da-DK" sz="1400" dirty="0">
                <a:solidFill>
                  <a:schemeClr val="bg1">
                    <a:lumMod val="50000"/>
                  </a:schemeClr>
                </a:solidFill>
                <a:latin typeface="Frutiger LT Std 45 Light" pitchFamily="34" charset="0"/>
              </a:rPr>
              <a:t>opdages langt </a:t>
            </a:r>
            <a:r>
              <a:rPr lang="da-DK" sz="1400" dirty="0" smtClean="0">
                <a:solidFill>
                  <a:schemeClr val="bg1">
                    <a:lumMod val="50000"/>
                  </a:schemeClr>
                </a:solidFill>
                <a:latin typeface="Frutiger LT Std 45 Light" pitchFamily="34" charset="0"/>
              </a:rPr>
              <a:t>tidligere mv.</a:t>
            </a:r>
          </a:p>
          <a:p>
            <a:endParaRPr lang="da-DK" sz="1400" dirty="0" smtClean="0">
              <a:solidFill>
                <a:schemeClr val="bg1">
                  <a:lumMod val="50000"/>
                </a:schemeClr>
              </a:solidFill>
              <a:latin typeface="Frutiger LT Std 45 Light" pitchFamily="34" charset="0"/>
            </a:endParaRPr>
          </a:p>
          <a:p>
            <a:r>
              <a:rPr lang="da-DK" sz="1400" u="sng" dirty="0">
                <a:solidFill>
                  <a:schemeClr val="bg1">
                    <a:lumMod val="50000"/>
                  </a:schemeClr>
                </a:solidFill>
                <a:latin typeface="Frutiger LT Std 45 Light" pitchFamily="34" charset="0"/>
              </a:rPr>
              <a:t>Besparelse: ~ 8,5 mio. </a:t>
            </a:r>
            <a:r>
              <a:rPr lang="da-DK" sz="1400" u="sng" dirty="0" smtClean="0">
                <a:solidFill>
                  <a:schemeClr val="bg1">
                    <a:lumMod val="50000"/>
                  </a:schemeClr>
                </a:solidFill>
                <a:latin typeface="Frutiger LT Std 45 Light" pitchFamily="34" charset="0"/>
              </a:rPr>
              <a:t>kr./</a:t>
            </a:r>
            <a:r>
              <a:rPr lang="da-DK" sz="1400" u="sng" dirty="0">
                <a:solidFill>
                  <a:schemeClr val="bg1">
                    <a:lumMod val="50000"/>
                  </a:schemeClr>
                </a:solidFill>
                <a:latin typeface="Frutiger LT Std 45 Light" pitchFamily="34" charset="0"/>
              </a:rPr>
              <a:t>året</a:t>
            </a:r>
          </a:p>
        </p:txBody>
      </p:sp>
      <p:graphicFrame>
        <p:nvGraphicFramePr>
          <p:cNvPr id="7" name="Diagram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55573917"/>
              </p:ext>
            </p:extLst>
          </p:nvPr>
        </p:nvGraphicFramePr>
        <p:xfrm>
          <a:off x="107504" y="1196752"/>
          <a:ext cx="4104456" cy="54013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8" name="Billed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5536" y="476672"/>
            <a:ext cx="553210" cy="553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8356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>
                <a:solidFill>
                  <a:schemeClr val="accent1"/>
                </a:solidFill>
                <a:latin typeface="Frutiger LT Std 45 Light" pitchFamily="34" charset="0"/>
              </a:rPr>
              <a:t>Energiforbrug</a:t>
            </a:r>
            <a:br>
              <a:rPr lang="da-DK" dirty="0" smtClean="0">
                <a:solidFill>
                  <a:schemeClr val="accent1"/>
                </a:solidFill>
                <a:latin typeface="Frutiger LT Std 45 Light" pitchFamily="34" charset="0"/>
              </a:rPr>
            </a:br>
            <a:r>
              <a:rPr lang="da-DK" dirty="0" smtClean="0">
                <a:solidFill>
                  <a:schemeClr val="accent1"/>
                </a:solidFill>
                <a:latin typeface="Frutiger LT Std 45 Light" pitchFamily="34" charset="0"/>
              </a:rPr>
              <a:t>- Elektricitet</a:t>
            </a:r>
            <a:endParaRPr lang="da-DK" dirty="0">
              <a:solidFill>
                <a:schemeClr val="accent1"/>
              </a:solidFill>
              <a:latin typeface="Frutiger LT Std 45 Light" pitchFamily="34" charset="0"/>
            </a:endParaRPr>
          </a:p>
        </p:txBody>
      </p:sp>
      <p:graphicFrame>
        <p:nvGraphicFramePr>
          <p:cNvPr id="7" name="Tabel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65619745"/>
              </p:ext>
            </p:extLst>
          </p:nvPr>
        </p:nvGraphicFramePr>
        <p:xfrm>
          <a:off x="980057" y="1124744"/>
          <a:ext cx="7054062" cy="433685"/>
        </p:xfrm>
        <a:graphic>
          <a:graphicData uri="http://schemas.openxmlformats.org/drawingml/2006/table">
            <a:tbl>
              <a:tblPr firstRow="1" firstCol="1" bandRow="1"/>
              <a:tblGrid>
                <a:gridCol w="7054062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18124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da-DK" sz="1200" b="1" dirty="0" smtClean="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31506" marR="3150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50805"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da-DK" sz="1200" i="1" dirty="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31506" marR="31506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8" name="Billed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5536" y="476672"/>
            <a:ext cx="553210" cy="553210"/>
          </a:xfrm>
          <a:prstGeom prst="rect">
            <a:avLst/>
          </a:prstGeom>
        </p:spPr>
      </p:pic>
      <p:sp>
        <p:nvSpPr>
          <p:cNvPr id="4" name="Tekstboks 3"/>
          <p:cNvSpPr txBox="1"/>
          <p:nvPr/>
        </p:nvSpPr>
        <p:spPr>
          <a:xfrm>
            <a:off x="5508104" y="1916832"/>
            <a:ext cx="2952328" cy="37548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400" dirty="0">
                <a:solidFill>
                  <a:schemeClr val="tx1">
                    <a:lumMod val="75000"/>
                  </a:schemeClr>
                </a:solidFill>
                <a:latin typeface="Frutiger LT Std 45 Light" pitchFamily="34" charset="0"/>
              </a:rPr>
              <a:t>Det samlede elforbrug er steget </a:t>
            </a:r>
            <a:r>
              <a:rPr lang="da-DK" sz="1400" dirty="0" smtClean="0">
                <a:solidFill>
                  <a:schemeClr val="tx1">
                    <a:lumMod val="75000"/>
                  </a:schemeClr>
                </a:solidFill>
                <a:latin typeface="Frutiger LT Std 45 Light" pitchFamily="34" charset="0"/>
              </a:rPr>
              <a:t>9,4 </a:t>
            </a:r>
            <a:r>
              <a:rPr lang="da-DK" sz="1400" dirty="0">
                <a:solidFill>
                  <a:schemeClr val="tx1">
                    <a:lumMod val="75000"/>
                  </a:schemeClr>
                </a:solidFill>
                <a:latin typeface="Frutiger LT Std 45 Light" pitchFamily="34" charset="0"/>
              </a:rPr>
              <a:t>% fra 2006 til </a:t>
            </a:r>
            <a:r>
              <a:rPr lang="da-DK" sz="1400" dirty="0" smtClean="0">
                <a:solidFill>
                  <a:schemeClr val="tx1">
                    <a:lumMod val="75000"/>
                  </a:schemeClr>
                </a:solidFill>
                <a:latin typeface="Frutiger LT Std 45 Light" pitchFamily="34" charset="0"/>
              </a:rPr>
              <a:t>2016</a:t>
            </a:r>
            <a:endParaRPr lang="da-DK" sz="1400" dirty="0">
              <a:solidFill>
                <a:schemeClr val="tx1">
                  <a:lumMod val="75000"/>
                </a:schemeClr>
              </a:solidFill>
              <a:latin typeface="Frutiger LT Std 45 Light" pitchFamily="34" charset="0"/>
            </a:endParaRPr>
          </a:p>
          <a:p>
            <a:endParaRPr lang="da-DK" sz="1400" dirty="0">
              <a:solidFill>
                <a:schemeClr val="tx1">
                  <a:lumMod val="75000"/>
                </a:schemeClr>
              </a:solidFill>
              <a:latin typeface="Frutiger LT Std 45 Light" pitchFamily="34" charset="0"/>
            </a:endParaRPr>
          </a:p>
          <a:p>
            <a:r>
              <a:rPr lang="da-DK" sz="1400" dirty="0" smtClean="0">
                <a:solidFill>
                  <a:schemeClr val="tx1">
                    <a:lumMod val="75000"/>
                  </a:schemeClr>
                </a:solidFill>
                <a:latin typeface="Frutiger LT Std 45 Light" pitchFamily="34" charset="0"/>
              </a:rPr>
              <a:t>Elforbruget er steget 1,5 % </a:t>
            </a:r>
            <a:r>
              <a:rPr lang="da-DK" sz="1400" dirty="0">
                <a:solidFill>
                  <a:schemeClr val="tx1">
                    <a:lumMod val="75000"/>
                  </a:schemeClr>
                </a:solidFill>
                <a:latin typeface="Frutiger LT Std 45 Light" pitchFamily="34" charset="0"/>
              </a:rPr>
              <a:t>fra </a:t>
            </a:r>
            <a:r>
              <a:rPr lang="da-DK" sz="1400" dirty="0" smtClean="0">
                <a:solidFill>
                  <a:schemeClr val="tx1">
                    <a:lumMod val="75000"/>
                  </a:schemeClr>
                </a:solidFill>
                <a:latin typeface="Frutiger LT Std 45 Light" pitchFamily="34" charset="0"/>
              </a:rPr>
              <a:t>2015 </a:t>
            </a:r>
            <a:r>
              <a:rPr lang="da-DK" sz="1400" dirty="0">
                <a:solidFill>
                  <a:schemeClr val="tx1">
                    <a:lumMod val="75000"/>
                  </a:schemeClr>
                </a:solidFill>
                <a:latin typeface="Frutiger LT Std 45 Light" pitchFamily="34" charset="0"/>
              </a:rPr>
              <a:t>til </a:t>
            </a:r>
            <a:r>
              <a:rPr lang="da-DK" sz="1400" dirty="0" smtClean="0">
                <a:solidFill>
                  <a:schemeClr val="tx1">
                    <a:lumMod val="75000"/>
                  </a:schemeClr>
                </a:solidFill>
                <a:latin typeface="Frutiger LT Std 45 Light" pitchFamily="34" charset="0"/>
              </a:rPr>
              <a:t>2016</a:t>
            </a:r>
            <a:endParaRPr lang="da-DK" sz="1200" dirty="0">
              <a:solidFill>
                <a:schemeClr val="tx1">
                  <a:lumMod val="75000"/>
                </a:schemeClr>
              </a:solidFill>
              <a:latin typeface="Frutiger LT Std 45 Light" pitchFamily="34" charset="0"/>
            </a:endParaRPr>
          </a:p>
          <a:p>
            <a:endParaRPr lang="da-DK" sz="1400" dirty="0" smtClean="0">
              <a:solidFill>
                <a:schemeClr val="tx1">
                  <a:lumMod val="75000"/>
                </a:schemeClr>
              </a:solidFill>
              <a:latin typeface="Frutiger LT Std 45 Light" pitchFamily="34" charset="0"/>
            </a:endParaRPr>
          </a:p>
          <a:p>
            <a:r>
              <a:rPr lang="da-DK" sz="1400" dirty="0" smtClean="0">
                <a:solidFill>
                  <a:schemeClr val="tx1">
                    <a:lumMod val="75000"/>
                  </a:schemeClr>
                </a:solidFill>
                <a:latin typeface="Frutiger LT Std 45 Light" pitchFamily="34" charset="0"/>
              </a:rPr>
              <a:t>I 2016 var elforbruget </a:t>
            </a:r>
            <a:r>
              <a:rPr lang="da-DK" sz="1400" dirty="0">
                <a:solidFill>
                  <a:schemeClr val="tx1">
                    <a:lumMod val="75000"/>
                  </a:schemeClr>
                </a:solidFill>
                <a:latin typeface="Frutiger LT Std 45 Light" pitchFamily="34" charset="0"/>
              </a:rPr>
              <a:t>pr. årsværk </a:t>
            </a:r>
            <a:r>
              <a:rPr lang="da-DK" sz="1400" dirty="0" smtClean="0">
                <a:solidFill>
                  <a:schemeClr val="tx1">
                    <a:lumMod val="75000"/>
                  </a:schemeClr>
                </a:solidFill>
                <a:latin typeface="Frutiger LT Std 45 Light" pitchFamily="34" charset="0"/>
              </a:rPr>
              <a:t>reduceret med 21 % </a:t>
            </a:r>
            <a:r>
              <a:rPr lang="da-DK" sz="1400" dirty="0">
                <a:solidFill>
                  <a:schemeClr val="tx1">
                    <a:lumMod val="75000"/>
                  </a:schemeClr>
                </a:solidFill>
                <a:latin typeface="Frutiger LT Std 45 Light" pitchFamily="34" charset="0"/>
              </a:rPr>
              <a:t>i forhold til </a:t>
            </a:r>
            <a:r>
              <a:rPr lang="da-DK" sz="1400" dirty="0" smtClean="0">
                <a:solidFill>
                  <a:schemeClr val="tx1">
                    <a:lumMod val="75000"/>
                  </a:schemeClr>
                </a:solidFill>
                <a:latin typeface="Frutiger LT Std 45 Light" pitchFamily="34" charset="0"/>
              </a:rPr>
              <a:t>2006</a:t>
            </a:r>
            <a:endParaRPr lang="da-DK" sz="1400" dirty="0">
              <a:solidFill>
                <a:schemeClr val="tx1">
                  <a:lumMod val="75000"/>
                </a:schemeClr>
              </a:solidFill>
              <a:latin typeface="Frutiger LT Std 45 Light" pitchFamily="34" charset="0"/>
            </a:endParaRPr>
          </a:p>
          <a:p>
            <a:endParaRPr lang="da-DK" sz="1400" dirty="0">
              <a:solidFill>
                <a:schemeClr val="tx1">
                  <a:lumMod val="75000"/>
                </a:schemeClr>
              </a:solidFill>
              <a:latin typeface="Frutiger LT Std 45 Light" pitchFamily="34" charset="0"/>
            </a:endParaRPr>
          </a:p>
          <a:p>
            <a:r>
              <a:rPr lang="da-DK" sz="1400" dirty="0">
                <a:solidFill>
                  <a:schemeClr val="tx1">
                    <a:lumMod val="75000"/>
                  </a:schemeClr>
                </a:solidFill>
                <a:latin typeface="Frutiger LT Std 45 Light" pitchFamily="34" charset="0"/>
              </a:rPr>
              <a:t>Fra </a:t>
            </a:r>
            <a:r>
              <a:rPr lang="da-DK" sz="1400" dirty="0" smtClean="0">
                <a:solidFill>
                  <a:schemeClr val="tx1">
                    <a:lumMod val="75000"/>
                  </a:schemeClr>
                </a:solidFill>
                <a:latin typeface="Frutiger LT Std 45 Light" pitchFamily="34" charset="0"/>
              </a:rPr>
              <a:t>2015 </a:t>
            </a:r>
            <a:r>
              <a:rPr lang="da-DK" sz="1400" dirty="0">
                <a:solidFill>
                  <a:schemeClr val="tx1">
                    <a:lumMod val="75000"/>
                  </a:schemeClr>
                </a:solidFill>
                <a:latin typeface="Frutiger LT Std 45 Light" pitchFamily="34" charset="0"/>
              </a:rPr>
              <a:t>til </a:t>
            </a:r>
            <a:r>
              <a:rPr lang="da-DK" sz="1400" dirty="0" smtClean="0">
                <a:solidFill>
                  <a:schemeClr val="tx1">
                    <a:lumMod val="75000"/>
                  </a:schemeClr>
                </a:solidFill>
                <a:latin typeface="Frutiger LT Std 45 Light" pitchFamily="34" charset="0"/>
              </a:rPr>
              <a:t>2016 blev elforbruget </a:t>
            </a:r>
            <a:r>
              <a:rPr lang="da-DK" sz="1400" dirty="0">
                <a:solidFill>
                  <a:schemeClr val="tx1">
                    <a:lumMod val="75000"/>
                  </a:schemeClr>
                </a:solidFill>
                <a:latin typeface="Frutiger LT Std 45 Light" pitchFamily="34" charset="0"/>
              </a:rPr>
              <a:t>pr. årsværk reduceret med </a:t>
            </a:r>
            <a:r>
              <a:rPr lang="da-DK" sz="1400" dirty="0" smtClean="0">
                <a:solidFill>
                  <a:schemeClr val="tx1">
                    <a:lumMod val="75000"/>
                  </a:schemeClr>
                </a:solidFill>
                <a:latin typeface="Frutiger LT Std 45 Light" pitchFamily="34" charset="0"/>
              </a:rPr>
              <a:t>1 %</a:t>
            </a:r>
          </a:p>
          <a:p>
            <a:endParaRPr lang="da-DK" sz="1400" dirty="0">
              <a:solidFill>
                <a:schemeClr val="tx1">
                  <a:lumMod val="75000"/>
                </a:schemeClr>
              </a:solidFill>
              <a:latin typeface="Frutiger LT Std 45 Light" pitchFamily="34" charset="0"/>
            </a:endParaRPr>
          </a:p>
          <a:p>
            <a:r>
              <a:rPr lang="da-DK" sz="1400" dirty="0" smtClean="0">
                <a:solidFill>
                  <a:schemeClr val="tx1">
                    <a:lumMod val="75000"/>
                  </a:schemeClr>
                </a:solidFill>
                <a:latin typeface="Frutiger LT Std 45 Light" pitchFamily="34" charset="0"/>
              </a:rPr>
              <a:t>Den markant øgede forskningsaktivitet på SUND og SCIENCE er hovedårsagen til væksten i elforbruget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113" y="1916832"/>
            <a:ext cx="5003408" cy="37444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36863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>
                <a:latin typeface="Frutiger LT Std 45 Light" pitchFamily="34" charset="0"/>
              </a:rPr>
              <a:t>Energiforbrug</a:t>
            </a:r>
            <a:br>
              <a:rPr lang="da-DK" dirty="0" smtClean="0">
                <a:latin typeface="Frutiger LT Std 45 Light" pitchFamily="34" charset="0"/>
              </a:rPr>
            </a:br>
            <a:r>
              <a:rPr lang="da-DK" dirty="0" smtClean="0">
                <a:latin typeface="Frutiger LT Std 45 Light" pitchFamily="34" charset="0"/>
              </a:rPr>
              <a:t>- Varme</a:t>
            </a:r>
            <a:endParaRPr lang="da-DK" dirty="0">
              <a:latin typeface="Frutiger LT Std 45 Light" pitchFamily="34" charset="0"/>
            </a:endParaRPr>
          </a:p>
        </p:txBody>
      </p:sp>
      <p:graphicFrame>
        <p:nvGraphicFramePr>
          <p:cNvPr id="7" name="Tabel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10199853"/>
              </p:ext>
            </p:extLst>
          </p:nvPr>
        </p:nvGraphicFramePr>
        <p:xfrm>
          <a:off x="980057" y="1124744"/>
          <a:ext cx="7054062" cy="433685"/>
        </p:xfrm>
        <a:graphic>
          <a:graphicData uri="http://schemas.openxmlformats.org/drawingml/2006/table">
            <a:tbl>
              <a:tblPr firstRow="1" firstCol="1" bandRow="1"/>
              <a:tblGrid>
                <a:gridCol w="7054062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18124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da-DK" sz="1200" b="1" dirty="0" smtClean="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31506" marR="3150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50805"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da-DK" sz="1200" i="1" dirty="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31506" marR="31506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8" name="Billed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5536" y="476672"/>
            <a:ext cx="553210" cy="553210"/>
          </a:xfrm>
          <a:prstGeom prst="rect">
            <a:avLst/>
          </a:prstGeom>
        </p:spPr>
      </p:pic>
      <p:sp>
        <p:nvSpPr>
          <p:cNvPr id="5" name="Rektangel 4"/>
          <p:cNvSpPr/>
          <p:nvPr/>
        </p:nvSpPr>
        <p:spPr>
          <a:xfrm>
            <a:off x="5864680" y="2060848"/>
            <a:ext cx="2952328" cy="28931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a-DK" sz="1400" dirty="0">
                <a:solidFill>
                  <a:schemeClr val="bg2">
                    <a:lumMod val="75000"/>
                  </a:schemeClr>
                </a:solidFill>
                <a:latin typeface="Frutiger LT Std 45 Light" pitchFamily="34" charset="0"/>
              </a:rPr>
              <a:t>Det samlede </a:t>
            </a:r>
            <a:r>
              <a:rPr lang="da-DK" sz="1400" dirty="0" smtClean="0">
                <a:solidFill>
                  <a:schemeClr val="bg2">
                    <a:lumMod val="75000"/>
                  </a:schemeClr>
                </a:solidFill>
                <a:latin typeface="Frutiger LT Std 45 Light" pitchFamily="34" charset="0"/>
              </a:rPr>
              <a:t>varmeforbrug </a:t>
            </a:r>
            <a:r>
              <a:rPr lang="da-DK" sz="1400" dirty="0">
                <a:solidFill>
                  <a:schemeClr val="bg2">
                    <a:lumMod val="75000"/>
                  </a:schemeClr>
                </a:solidFill>
                <a:latin typeface="Frutiger LT Std 45 Light" pitchFamily="34" charset="0"/>
              </a:rPr>
              <a:t>er </a:t>
            </a:r>
            <a:r>
              <a:rPr lang="da-DK" sz="1400" dirty="0" smtClean="0">
                <a:solidFill>
                  <a:schemeClr val="bg2">
                    <a:lumMod val="75000"/>
                  </a:schemeClr>
                </a:solidFill>
                <a:latin typeface="Frutiger LT Std 45 Light" pitchFamily="34" charset="0"/>
              </a:rPr>
              <a:t>reduceret med 17,4 </a:t>
            </a:r>
            <a:r>
              <a:rPr lang="da-DK" sz="1400" dirty="0">
                <a:solidFill>
                  <a:schemeClr val="bg2">
                    <a:lumMod val="75000"/>
                  </a:schemeClr>
                </a:solidFill>
                <a:latin typeface="Frutiger LT Std 45 Light" pitchFamily="34" charset="0"/>
              </a:rPr>
              <a:t>% fra 2006 til </a:t>
            </a:r>
            <a:r>
              <a:rPr lang="da-DK" sz="1400" dirty="0" smtClean="0">
                <a:solidFill>
                  <a:schemeClr val="bg2">
                    <a:lumMod val="75000"/>
                  </a:schemeClr>
                </a:solidFill>
                <a:latin typeface="Frutiger LT Std 45 Light" pitchFamily="34" charset="0"/>
              </a:rPr>
              <a:t>2016</a:t>
            </a:r>
            <a:endParaRPr lang="da-DK" sz="1400" dirty="0">
              <a:solidFill>
                <a:schemeClr val="bg2">
                  <a:lumMod val="75000"/>
                </a:schemeClr>
              </a:solidFill>
              <a:latin typeface="Frutiger LT Std 45 Light" pitchFamily="34" charset="0"/>
            </a:endParaRPr>
          </a:p>
          <a:p>
            <a:endParaRPr lang="da-DK" sz="1400" dirty="0">
              <a:solidFill>
                <a:schemeClr val="bg2">
                  <a:lumMod val="75000"/>
                </a:schemeClr>
              </a:solidFill>
              <a:latin typeface="Frutiger LT Std 45 Light" pitchFamily="34" charset="0"/>
            </a:endParaRPr>
          </a:p>
          <a:p>
            <a:r>
              <a:rPr lang="da-DK" sz="1400" dirty="0" smtClean="0">
                <a:solidFill>
                  <a:schemeClr val="bg2">
                    <a:lumMod val="75000"/>
                  </a:schemeClr>
                </a:solidFill>
                <a:latin typeface="Frutiger LT Std 45 Light" pitchFamily="34" charset="0"/>
              </a:rPr>
              <a:t>Varmeforbruget er steget knap 1 % fra 2015 </a:t>
            </a:r>
            <a:r>
              <a:rPr lang="da-DK" sz="1400" dirty="0">
                <a:solidFill>
                  <a:schemeClr val="bg2">
                    <a:lumMod val="75000"/>
                  </a:schemeClr>
                </a:solidFill>
                <a:latin typeface="Frutiger LT Std 45 Light" pitchFamily="34" charset="0"/>
              </a:rPr>
              <a:t>til </a:t>
            </a:r>
            <a:r>
              <a:rPr lang="da-DK" sz="1400" dirty="0" smtClean="0">
                <a:solidFill>
                  <a:schemeClr val="bg2">
                    <a:lumMod val="75000"/>
                  </a:schemeClr>
                </a:solidFill>
                <a:latin typeface="Frutiger LT Std 45 Light" pitchFamily="34" charset="0"/>
              </a:rPr>
              <a:t>2016</a:t>
            </a:r>
            <a:endParaRPr lang="da-DK" sz="1400" dirty="0">
              <a:solidFill>
                <a:schemeClr val="bg2">
                  <a:lumMod val="75000"/>
                </a:schemeClr>
              </a:solidFill>
              <a:latin typeface="Frutiger LT Std 45 Light" pitchFamily="34" charset="0"/>
            </a:endParaRPr>
          </a:p>
          <a:p>
            <a:endParaRPr lang="da-DK" sz="1400" dirty="0">
              <a:solidFill>
                <a:schemeClr val="bg2">
                  <a:lumMod val="75000"/>
                </a:schemeClr>
              </a:solidFill>
              <a:latin typeface="Frutiger LT Std 45 Light" pitchFamily="34" charset="0"/>
            </a:endParaRPr>
          </a:p>
          <a:p>
            <a:r>
              <a:rPr lang="da-DK" sz="1400" dirty="0">
                <a:solidFill>
                  <a:schemeClr val="bg2">
                    <a:lumMod val="75000"/>
                  </a:schemeClr>
                </a:solidFill>
                <a:latin typeface="Frutiger LT Std 45 Light" pitchFamily="34" charset="0"/>
              </a:rPr>
              <a:t>I </a:t>
            </a:r>
            <a:r>
              <a:rPr lang="da-DK" sz="1400" dirty="0" smtClean="0">
                <a:solidFill>
                  <a:schemeClr val="bg2">
                    <a:lumMod val="75000"/>
                  </a:schemeClr>
                </a:solidFill>
                <a:latin typeface="Frutiger LT Std 45 Light" pitchFamily="34" charset="0"/>
              </a:rPr>
              <a:t>2016 var varmeforbruget </a:t>
            </a:r>
            <a:r>
              <a:rPr lang="da-DK" sz="1400" dirty="0">
                <a:solidFill>
                  <a:schemeClr val="bg2">
                    <a:lumMod val="75000"/>
                  </a:schemeClr>
                </a:solidFill>
                <a:latin typeface="Frutiger LT Std 45 Light" pitchFamily="34" charset="0"/>
              </a:rPr>
              <a:t>pr. årsværk reduceret med </a:t>
            </a:r>
            <a:r>
              <a:rPr lang="da-DK" sz="1400" dirty="0" smtClean="0">
                <a:solidFill>
                  <a:schemeClr val="bg2">
                    <a:lumMod val="75000"/>
                  </a:schemeClr>
                </a:solidFill>
                <a:latin typeface="Frutiger LT Std 45 Light" pitchFamily="34" charset="0"/>
              </a:rPr>
              <a:t>40 % </a:t>
            </a:r>
            <a:r>
              <a:rPr lang="da-DK" sz="1400" dirty="0">
                <a:solidFill>
                  <a:schemeClr val="bg2">
                    <a:lumMod val="75000"/>
                  </a:schemeClr>
                </a:solidFill>
                <a:latin typeface="Frutiger LT Std 45 Light" pitchFamily="34" charset="0"/>
              </a:rPr>
              <a:t>i forhold til 2006</a:t>
            </a:r>
          </a:p>
          <a:p>
            <a:endParaRPr lang="da-DK" sz="1400" dirty="0">
              <a:solidFill>
                <a:schemeClr val="bg2">
                  <a:lumMod val="75000"/>
                </a:schemeClr>
              </a:solidFill>
              <a:latin typeface="Frutiger LT Std 45 Light" pitchFamily="34" charset="0"/>
            </a:endParaRPr>
          </a:p>
          <a:p>
            <a:r>
              <a:rPr lang="da-DK" sz="1400" dirty="0">
                <a:solidFill>
                  <a:schemeClr val="bg2">
                    <a:lumMod val="75000"/>
                  </a:schemeClr>
                </a:solidFill>
                <a:latin typeface="Frutiger LT Std 45 Light" pitchFamily="34" charset="0"/>
              </a:rPr>
              <a:t>Fra </a:t>
            </a:r>
            <a:r>
              <a:rPr lang="da-DK" sz="1400" dirty="0" smtClean="0">
                <a:solidFill>
                  <a:schemeClr val="bg2">
                    <a:lumMod val="75000"/>
                  </a:schemeClr>
                </a:solidFill>
                <a:latin typeface="Frutiger LT Std 45 Light" pitchFamily="34" charset="0"/>
              </a:rPr>
              <a:t>2015 </a:t>
            </a:r>
            <a:r>
              <a:rPr lang="da-DK" sz="1400" dirty="0">
                <a:solidFill>
                  <a:schemeClr val="bg2">
                    <a:lumMod val="75000"/>
                  </a:schemeClr>
                </a:solidFill>
                <a:latin typeface="Frutiger LT Std 45 Light" pitchFamily="34" charset="0"/>
              </a:rPr>
              <a:t>til </a:t>
            </a:r>
            <a:r>
              <a:rPr lang="da-DK" sz="1400" dirty="0" smtClean="0">
                <a:solidFill>
                  <a:schemeClr val="bg2">
                    <a:lumMod val="75000"/>
                  </a:schemeClr>
                </a:solidFill>
                <a:latin typeface="Frutiger LT Std 45 Light" pitchFamily="34" charset="0"/>
              </a:rPr>
              <a:t>2016 </a:t>
            </a:r>
            <a:r>
              <a:rPr lang="da-DK" sz="1400" dirty="0">
                <a:solidFill>
                  <a:schemeClr val="bg2">
                    <a:lumMod val="75000"/>
                  </a:schemeClr>
                </a:solidFill>
                <a:latin typeface="Frutiger LT Std 45 Light" pitchFamily="34" charset="0"/>
              </a:rPr>
              <a:t>er </a:t>
            </a:r>
            <a:r>
              <a:rPr lang="da-DK" sz="1400" dirty="0" smtClean="0">
                <a:solidFill>
                  <a:schemeClr val="bg2">
                    <a:lumMod val="75000"/>
                  </a:schemeClr>
                </a:solidFill>
                <a:latin typeface="Frutiger LT Std 45 Light" pitchFamily="34" charset="0"/>
              </a:rPr>
              <a:t>varmeforbruget </a:t>
            </a:r>
            <a:r>
              <a:rPr lang="da-DK" sz="1400" dirty="0">
                <a:solidFill>
                  <a:schemeClr val="bg2">
                    <a:lumMod val="75000"/>
                  </a:schemeClr>
                </a:solidFill>
                <a:latin typeface="Frutiger LT Std 45 Light" pitchFamily="34" charset="0"/>
              </a:rPr>
              <a:t>pr. årsværk reduceret med </a:t>
            </a:r>
            <a:r>
              <a:rPr lang="da-DK" sz="1400" dirty="0" smtClean="0">
                <a:solidFill>
                  <a:schemeClr val="bg2">
                    <a:lumMod val="75000"/>
                  </a:schemeClr>
                </a:solidFill>
                <a:latin typeface="Frutiger LT Std 45 Light" pitchFamily="34" charset="0"/>
              </a:rPr>
              <a:t>1,7 %</a:t>
            </a:r>
            <a:endParaRPr lang="da-DK" sz="1400" dirty="0">
              <a:solidFill>
                <a:schemeClr val="bg2">
                  <a:lumMod val="75000"/>
                </a:schemeClr>
              </a:solidFill>
              <a:latin typeface="Frutiger LT Std 45 Light" pitchFamily="34" charset="0"/>
            </a:endParaRPr>
          </a:p>
        </p:txBody>
      </p:sp>
      <p:graphicFrame>
        <p:nvGraphicFramePr>
          <p:cNvPr id="10" name="Diagram 9"/>
          <p:cNvGraphicFramePr/>
          <p:nvPr>
            <p:extLst>
              <p:ext uri="{D42A27DB-BD31-4B8C-83A1-F6EECF244321}">
                <p14:modId xmlns:p14="http://schemas.microsoft.com/office/powerpoint/2010/main" val="1368697778"/>
              </p:ext>
            </p:extLst>
          </p:nvPr>
        </p:nvGraphicFramePr>
        <p:xfrm>
          <a:off x="107504" y="1968288"/>
          <a:ext cx="5616624" cy="35489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522142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578"/>
          <a:stretch/>
        </p:blipFill>
        <p:spPr bwMode="auto">
          <a:xfrm>
            <a:off x="-97577" y="0"/>
            <a:ext cx="9144001" cy="67413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Billed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1957" y="383093"/>
            <a:ext cx="553210" cy="553210"/>
          </a:xfrm>
          <a:prstGeom prst="rect">
            <a:avLst/>
          </a:prstGeom>
        </p:spPr>
      </p:pic>
      <p:pic>
        <p:nvPicPr>
          <p:cNvPr id="8" name="Billede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1957" y="960358"/>
            <a:ext cx="553210" cy="553210"/>
          </a:xfrm>
          <a:prstGeom prst="rect">
            <a:avLst/>
          </a:prstGeom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6376" y="5279539"/>
            <a:ext cx="1079500" cy="1493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9" name="Tabel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23603026"/>
              </p:ext>
            </p:extLst>
          </p:nvPr>
        </p:nvGraphicFramePr>
        <p:xfrm>
          <a:off x="1115617" y="1753659"/>
          <a:ext cx="4464495" cy="4843692"/>
        </p:xfrm>
        <a:graphic>
          <a:graphicData uri="http://schemas.openxmlformats.org/drawingml/2006/table">
            <a:tbl>
              <a:tblPr firstRow="1" firstCol="1" bandRow="1">
                <a:tableStyleId>{1FECB4D8-DB02-4DC6-A0A2-4F2EBAE1DC90}</a:tableStyleId>
              </a:tblPr>
              <a:tblGrid>
                <a:gridCol w="446449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225369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sz="1600" b="0" dirty="0" smtClean="0">
                          <a:solidFill>
                            <a:srgbClr val="000000"/>
                          </a:solidFill>
                          <a:latin typeface="Frutiger LT Std 45 Light" pitchFamily="34" charset="0"/>
                        </a:rPr>
                        <a:t>Mere</a:t>
                      </a:r>
                      <a:r>
                        <a:rPr lang="da-DK" sz="1600" b="0" baseline="0" dirty="0" smtClean="0">
                          <a:solidFill>
                            <a:srgbClr val="000000"/>
                          </a:solidFill>
                          <a:latin typeface="Frutiger LT Std 45 Light" pitchFamily="34" charset="0"/>
                        </a:rPr>
                        <a:t> præcis styring af individuelle parametre som lys, luftfugtighed, temperatur mm. giver bedre forskning og mere valide resultater. </a:t>
                      </a:r>
                      <a:r>
                        <a:rPr lang="da-DK" sz="1600" b="0" dirty="0" smtClean="0">
                          <a:solidFill>
                            <a:srgbClr val="000000"/>
                          </a:solidFill>
                          <a:latin typeface="Frutiger LT Std 45 Light" pitchFamily="34" charset="0"/>
                        </a:rPr>
                        <a:t>Det</a:t>
                      </a:r>
                      <a:r>
                        <a:rPr lang="da-DK" sz="1600" b="0" baseline="0" dirty="0" smtClean="0">
                          <a:solidFill>
                            <a:srgbClr val="000000"/>
                          </a:solidFill>
                          <a:latin typeface="Frutiger LT Std 45 Light" pitchFamily="34" charset="0"/>
                        </a:rPr>
                        <a:t> nye system genererer en logfil for hele eksperimentet, så det kan genskabes med nøjagtighed.</a:t>
                      </a:r>
                      <a:endParaRPr lang="da-DK" sz="1600" b="0" dirty="0" smtClean="0">
                        <a:solidFill>
                          <a:srgbClr val="000000"/>
                        </a:solidFill>
                        <a:latin typeface="Frutiger LT Std 45 Light" pitchFamily="34" charset="0"/>
                      </a:endParaRPr>
                    </a:p>
                    <a:p>
                      <a:endParaRPr lang="da-DK" sz="1600" b="0" baseline="0" dirty="0" smtClean="0">
                        <a:solidFill>
                          <a:srgbClr val="000000"/>
                        </a:solidFill>
                        <a:latin typeface="Frutiger LT Std 45 Light" pitchFamily="34" charset="0"/>
                      </a:endParaRPr>
                    </a:p>
                    <a:p>
                      <a:r>
                        <a:rPr lang="da-DK" sz="1600" b="0" dirty="0" smtClean="0">
                          <a:solidFill>
                            <a:srgbClr val="000000"/>
                          </a:solidFill>
                          <a:latin typeface="Frutiger LT Std 45 Light" pitchFamily="34" charset="0"/>
                        </a:rPr>
                        <a:t>Renovering: Nye LED-lys, kompressorer og køleanlæg i to ud af ni klimakamre.</a:t>
                      </a:r>
                    </a:p>
                  </a:txBody>
                  <a:tcPr marL="68580" marR="68580" marT="0" marB="0">
                    <a:solidFill>
                      <a:schemeClr val="accent3">
                        <a:tint val="20000"/>
                        <a:alpha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48925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sz="1600" b="0" i="0" kern="1200" dirty="0" smtClean="0">
                          <a:solidFill>
                            <a:srgbClr val="000000"/>
                          </a:solidFill>
                          <a:effectLst/>
                          <a:latin typeface="Frutiger LT Std 45 Light" pitchFamily="34" charset="0"/>
                          <a:ea typeface="+mn-ea"/>
                          <a:cs typeface="+mn-cs"/>
                        </a:rPr>
                        <a:t>”</a:t>
                      </a:r>
                      <a:r>
                        <a:rPr lang="da-DK" sz="1600" b="0" i="1" kern="1200" dirty="0" smtClean="0">
                          <a:solidFill>
                            <a:srgbClr val="000000"/>
                          </a:solidFill>
                          <a:effectLst/>
                          <a:latin typeface="Frutiger LT Std 45 Light" pitchFamily="34" charset="0"/>
                          <a:ea typeface="+mn-ea"/>
                          <a:cs typeface="+mn-cs"/>
                        </a:rPr>
                        <a:t>Lysforholdene ser ud til at være helt i top og de nye muligheder for en nøjagtig styring af klimaet er selvsagt vigtige for at kunne etablere så naturlige vækstforhold som muligt” </a:t>
                      </a:r>
                    </a:p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sz="1600" b="0" i="1" kern="1200" dirty="0" smtClean="0">
                          <a:solidFill>
                            <a:srgbClr val="000000"/>
                          </a:solidFill>
                          <a:effectLst/>
                          <a:latin typeface="Frutiger LT Std 45 Light" pitchFamily="34" charset="0"/>
                          <a:ea typeface="+mn-ea"/>
                          <a:cs typeface="+mn-cs"/>
                        </a:rPr>
                        <a:t>– forsker</a:t>
                      </a:r>
                      <a:r>
                        <a:rPr lang="da-DK" sz="1600" b="0" i="1" kern="1200" baseline="0" dirty="0" smtClean="0">
                          <a:solidFill>
                            <a:srgbClr val="000000"/>
                          </a:solidFill>
                          <a:effectLst/>
                          <a:latin typeface="Frutiger LT Std 45 Light" pitchFamily="34" charset="0"/>
                          <a:ea typeface="+mn-ea"/>
                          <a:cs typeface="+mn-cs"/>
                        </a:rPr>
                        <a:t> på Plante- og Miljøvidenskab</a:t>
                      </a:r>
                      <a:endParaRPr lang="da-DK" sz="1400" b="0" i="1" baseline="0" dirty="0" smtClean="0">
                        <a:solidFill>
                          <a:srgbClr val="000000"/>
                        </a:solidFill>
                        <a:latin typeface="Frutiger LT Std 45 Light" pitchFamily="34" charset="0"/>
                        <a:sym typeface="Wingdings" panose="05000000000000000000" pitchFamily="2" charset="2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tint val="20000"/>
                        <a:alpha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10073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sz="1600" b="0" dirty="0" smtClean="0">
                          <a:solidFill>
                            <a:srgbClr val="000000"/>
                          </a:solidFill>
                          <a:latin typeface="Frutiger LT Std 45 Light" pitchFamily="34" charset="0"/>
                        </a:rPr>
                        <a:t>KU har klimakamre på Frederiksberg</a:t>
                      </a:r>
                      <a:r>
                        <a:rPr lang="da-DK" sz="1600" b="0" baseline="0" dirty="0" smtClean="0">
                          <a:solidFill>
                            <a:srgbClr val="000000"/>
                          </a:solidFill>
                          <a:latin typeface="Frutiger LT Std 45 Light" pitchFamily="34" charset="0"/>
                        </a:rPr>
                        <a:t> Campus og i Taastrup, som bruges til forskningsforsøg af speciale- og ph.d.-studerende.</a:t>
                      </a:r>
                    </a:p>
                  </a:txBody>
                  <a:tcPr marL="68580" marR="68580" marT="0" marB="0">
                    <a:solidFill>
                      <a:schemeClr val="accent3">
                        <a:tint val="20000"/>
                        <a:alpha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graphicFrame>
        <p:nvGraphicFramePr>
          <p:cNvPr id="10" name="Tabel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12158893"/>
              </p:ext>
            </p:extLst>
          </p:nvPr>
        </p:nvGraphicFramePr>
        <p:xfrm>
          <a:off x="5796137" y="1772816"/>
          <a:ext cx="2880320" cy="2569204"/>
        </p:xfrm>
        <a:graphic>
          <a:graphicData uri="http://schemas.openxmlformats.org/drawingml/2006/table">
            <a:tbl>
              <a:tblPr firstRow="1" firstCol="1" bandRow="1">
                <a:tableStyleId>{1FECB4D8-DB02-4DC6-A0A2-4F2EBAE1DC90}</a:tableStyleId>
              </a:tblPr>
              <a:tblGrid>
                <a:gridCol w="288032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405268">
                <a:tc>
                  <a:txBody>
                    <a:bodyPr/>
                    <a:lstStyle/>
                    <a:p>
                      <a:r>
                        <a:rPr lang="da-DK" sz="1600" b="0" baseline="0" dirty="0" smtClean="0">
                          <a:solidFill>
                            <a:srgbClr val="000000"/>
                          </a:solidFill>
                          <a:latin typeface="Frutiger LT Std 45 Light" pitchFamily="34" charset="0"/>
                        </a:rPr>
                        <a:t> </a:t>
                      </a:r>
                      <a:r>
                        <a:rPr lang="da-DK" sz="1600" b="1" baseline="0" dirty="0" smtClean="0">
                          <a:solidFill>
                            <a:srgbClr val="000000"/>
                          </a:solidFill>
                          <a:latin typeface="Frutiger LT Std 45 Light" pitchFamily="34" charset="0"/>
                        </a:rPr>
                        <a:t>Projektet i tal</a:t>
                      </a:r>
                    </a:p>
                  </a:txBody>
                  <a:tcPr marL="68580" marR="68580" marT="0" marB="0">
                    <a:solidFill>
                      <a:schemeClr val="accent3">
                        <a:tint val="20000"/>
                        <a:alpha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53309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sz="1600" b="0" baseline="0" dirty="0" smtClean="0">
                          <a:solidFill>
                            <a:srgbClr val="000000"/>
                          </a:solidFill>
                          <a:latin typeface="Frutiger LT Std 45 Light" pitchFamily="34" charset="0"/>
                        </a:rPr>
                        <a:t>Besparelsen fra klimakamrene er beregnet til </a:t>
                      </a:r>
                      <a:r>
                        <a:rPr lang="da-DK" sz="1600" b="0" baseline="0" dirty="0" smtClean="0">
                          <a:solidFill>
                            <a:srgbClr val="000000"/>
                          </a:solidFill>
                          <a:latin typeface="Frutiger LT Std 45 Light" pitchFamily="34" charset="0"/>
                          <a:sym typeface="Wingdings" panose="05000000000000000000" pitchFamily="2" charset="2"/>
                        </a:rPr>
                        <a:t>årligt at løbe op i ca. 350.000 kr.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da-DK" sz="1600" b="0" baseline="0" dirty="0" smtClean="0">
                        <a:solidFill>
                          <a:srgbClr val="000000"/>
                        </a:solidFill>
                        <a:latin typeface="Frutiger LT Std 45 Light" pitchFamily="34" charset="0"/>
                        <a:sym typeface="Wingdings" panose="05000000000000000000" pitchFamily="2" charset="2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sz="1600" b="0" baseline="0" dirty="0" smtClean="0">
                          <a:solidFill>
                            <a:srgbClr val="000000"/>
                          </a:solidFill>
                          <a:latin typeface="Frutiger LT Std 45 Light" pitchFamily="34" charset="0"/>
                          <a:sym typeface="Wingdings" panose="05000000000000000000" pitchFamily="2" charset="2"/>
                        </a:rPr>
                        <a:t>Med en investering på 3,3 mio. kr. bliver tilbagebetalingstiden ca. 10 år. </a:t>
                      </a:r>
                      <a:endParaRPr lang="da-DK" sz="1600" b="0" dirty="0" smtClean="0">
                        <a:solidFill>
                          <a:srgbClr val="000000"/>
                        </a:solidFill>
                        <a:latin typeface="Frutiger LT Std 45 Light" pitchFamily="34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tint val="20000"/>
                        <a:alpha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57056">
                <a:tc>
                  <a:txBody>
                    <a:bodyPr/>
                    <a:lstStyle/>
                    <a:p>
                      <a:endParaRPr lang="da-DK" sz="1600" b="0" dirty="0" smtClean="0">
                        <a:solidFill>
                          <a:srgbClr val="000000"/>
                        </a:solidFill>
                        <a:latin typeface="Frutiger LT Std 45 Light" pitchFamily="34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tint val="20000"/>
                        <a:alpha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sp>
        <p:nvSpPr>
          <p:cNvPr id="11" name="Tekstboks 10"/>
          <p:cNvSpPr txBox="1"/>
          <p:nvPr/>
        </p:nvSpPr>
        <p:spPr>
          <a:xfrm>
            <a:off x="1115616" y="490027"/>
            <a:ext cx="7560840" cy="892552"/>
          </a:xfrm>
          <a:prstGeom prst="rect">
            <a:avLst/>
          </a:prstGeom>
          <a:solidFill>
            <a:schemeClr val="bg1">
              <a:alpha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da-DK" sz="2000" dirty="0" smtClean="0">
                <a:solidFill>
                  <a:schemeClr val="accent1"/>
                </a:solidFill>
                <a:latin typeface="Frutiger LT Std 45 Light" pitchFamily="34" charset="0"/>
                <a:cs typeface="Simplified Arabic Fixed" panose="02070309020205020404" pitchFamily="49" charset="-78"/>
              </a:rPr>
              <a:t>Bedre forskning og økonomisk gevinst</a:t>
            </a:r>
          </a:p>
          <a:p>
            <a:endParaRPr lang="da-DK" sz="1600" dirty="0">
              <a:solidFill>
                <a:schemeClr val="accent1"/>
              </a:solidFill>
              <a:latin typeface="Frutiger LT Std 45 Light" pitchFamily="34" charset="0"/>
              <a:cs typeface="Simplified Arabic Fixed" panose="02070309020205020404" pitchFamily="49" charset="-78"/>
            </a:endParaRPr>
          </a:p>
          <a:p>
            <a:r>
              <a:rPr lang="da-DK" sz="1600" dirty="0" smtClean="0">
                <a:solidFill>
                  <a:schemeClr val="accent1"/>
                </a:solidFill>
                <a:latin typeface="Frutiger LT Std 45 Light" pitchFamily="34" charset="0"/>
                <a:cs typeface="Simplified Arabic Fixed" panose="02070309020205020404" pitchFamily="49" charset="-78"/>
              </a:rPr>
              <a:t>Renovering af klimakamre på Frederiksberg</a:t>
            </a:r>
          </a:p>
        </p:txBody>
      </p:sp>
    </p:spTree>
    <p:extLst>
      <p:ext uri="{BB962C8B-B14F-4D97-AF65-F5344CB8AC3E}">
        <p14:creationId xmlns:p14="http://schemas.microsoft.com/office/powerpoint/2010/main" val="3869917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>
                <a:latin typeface="Frutiger LT Std 45 Light" pitchFamily="34" charset="0"/>
              </a:rPr>
              <a:t>Hovedresultater</a:t>
            </a:r>
            <a:br>
              <a:rPr lang="da-DK" dirty="0" smtClean="0">
                <a:latin typeface="Frutiger LT Std 45 Light" pitchFamily="34" charset="0"/>
              </a:rPr>
            </a:br>
            <a:r>
              <a:rPr lang="da-DK" dirty="0" smtClean="0">
                <a:latin typeface="Frutiger LT Std 45 Light" pitchFamily="34" charset="0"/>
              </a:rPr>
              <a:t>- Ressourcer (affald)</a:t>
            </a:r>
            <a:endParaRPr lang="da-DK" dirty="0">
              <a:latin typeface="Frutiger LT Std 45 Light" pitchFamily="34" charset="0"/>
            </a:endParaRPr>
          </a:p>
        </p:txBody>
      </p:sp>
      <p:graphicFrame>
        <p:nvGraphicFramePr>
          <p:cNvPr id="7" name="Tabel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55047975"/>
              </p:ext>
            </p:extLst>
          </p:nvPr>
        </p:nvGraphicFramePr>
        <p:xfrm>
          <a:off x="1043608" y="1115996"/>
          <a:ext cx="4104456" cy="656820"/>
        </p:xfrm>
        <a:graphic>
          <a:graphicData uri="http://schemas.openxmlformats.org/drawingml/2006/table">
            <a:tbl>
              <a:tblPr firstRow="1" firstCol="1" bandRow="1"/>
              <a:tblGrid>
                <a:gridCol w="410445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27553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da-DK" sz="1200" b="1" dirty="0" smtClean="0">
                          <a:effectLst/>
                          <a:latin typeface="Frutiger LT Std 45 Light" pitchFamily="34" charset="0"/>
                          <a:ea typeface="Times New Roman"/>
                          <a:cs typeface="Times New Roman"/>
                        </a:rPr>
                        <a:t>Grøn</a:t>
                      </a:r>
                      <a:r>
                        <a:rPr lang="da-DK" sz="1200" b="1" baseline="0" dirty="0" smtClean="0">
                          <a:effectLst/>
                          <a:latin typeface="Frutiger LT Std 45 Light" pitchFamily="34" charset="0"/>
                          <a:ea typeface="Times New Roman"/>
                          <a:cs typeface="Times New Roman"/>
                        </a:rPr>
                        <a:t> Campus 2020 m</a:t>
                      </a:r>
                      <a:r>
                        <a:rPr lang="da-DK" sz="1200" b="1" dirty="0" smtClean="0">
                          <a:effectLst/>
                          <a:latin typeface="Frutiger LT Std 45 Light" pitchFamily="34" charset="0"/>
                          <a:ea typeface="Times New Roman"/>
                          <a:cs typeface="Times New Roman"/>
                        </a:rPr>
                        <a:t>ålsætning:</a:t>
                      </a:r>
                    </a:p>
                  </a:txBody>
                  <a:tcPr marL="31506" marR="3150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81287">
                <a:tc>
                  <a:txBody>
                    <a:bodyPr/>
                    <a:lstStyle/>
                    <a:p>
                      <a:pPr marL="228600" lvl="0" indent="-228600" algn="l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28600" algn="l"/>
                          <a:tab pos="828040" algn="l"/>
                        </a:tabLst>
                      </a:pPr>
                      <a:r>
                        <a:rPr lang="da-DK" sz="1200" i="1" dirty="0" smtClean="0">
                          <a:effectLst/>
                          <a:latin typeface="Frutiger LT Std 45 Light" pitchFamily="34" charset="0"/>
                          <a:ea typeface="Times New Roman"/>
                          <a:cs typeface="Times New Roman"/>
                        </a:rPr>
                        <a:t>Genanvendelse af 50 % af affaldet i 2020</a:t>
                      </a:r>
                      <a:endParaRPr lang="da-DK" sz="1200" i="1" dirty="0">
                        <a:effectLst/>
                        <a:latin typeface="Frutiger LT Std 45 Light" pitchFamily="34" charset="0"/>
                        <a:ea typeface="Times New Roman"/>
                        <a:cs typeface="Times New Roman"/>
                      </a:endParaRPr>
                    </a:p>
                  </a:txBody>
                  <a:tcPr marL="31506" marR="31506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13" name="Billede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5536" y="476672"/>
            <a:ext cx="553210" cy="553210"/>
          </a:xfrm>
          <a:prstGeom prst="rect">
            <a:avLst/>
          </a:prstGeom>
        </p:spPr>
      </p:pic>
      <p:sp>
        <p:nvSpPr>
          <p:cNvPr id="4" name="Rektangel 3"/>
          <p:cNvSpPr/>
          <p:nvPr/>
        </p:nvSpPr>
        <p:spPr>
          <a:xfrm>
            <a:off x="5402425" y="2492896"/>
            <a:ext cx="3168352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a-DK" sz="1400" dirty="0" smtClean="0">
                <a:latin typeface="Frutiger LT Std 45 Light" pitchFamily="34" charset="0"/>
              </a:rPr>
              <a:t>I 2016 sendte KU 30 % af </a:t>
            </a:r>
            <a:br>
              <a:rPr lang="da-DK" sz="1400" dirty="0" smtClean="0">
                <a:latin typeface="Frutiger LT Std 45 Light" pitchFamily="34" charset="0"/>
              </a:rPr>
            </a:br>
            <a:r>
              <a:rPr lang="da-DK" sz="1400" dirty="0" smtClean="0">
                <a:latin typeface="Frutiger LT Std 45 Light" pitchFamily="34" charset="0"/>
              </a:rPr>
              <a:t>affaldet til genanvendelse</a:t>
            </a:r>
            <a:endParaRPr lang="da-DK" sz="1400" dirty="0">
              <a:latin typeface="Frutiger LT Std 45 Light" pitchFamily="34" charset="0"/>
            </a:endParaRPr>
          </a:p>
          <a:p>
            <a:endParaRPr lang="da-DK" sz="1400" dirty="0" smtClean="0">
              <a:latin typeface="Frutiger LT Std 45 Light" pitchFamily="34" charset="0"/>
            </a:endParaRPr>
          </a:p>
          <a:p>
            <a:r>
              <a:rPr lang="da-DK" sz="1400" dirty="0" smtClean="0">
                <a:latin typeface="Frutiger LT Std 45 Light" pitchFamily="34" charset="0"/>
              </a:rPr>
              <a:t>Fra 2015 </a:t>
            </a:r>
            <a:r>
              <a:rPr lang="da-DK" sz="1400" dirty="0">
                <a:latin typeface="Frutiger LT Std 45 Light" pitchFamily="34" charset="0"/>
              </a:rPr>
              <a:t>til </a:t>
            </a:r>
            <a:r>
              <a:rPr lang="da-DK" sz="1400" dirty="0" smtClean="0">
                <a:latin typeface="Frutiger LT Std 45 Light" pitchFamily="34" charset="0"/>
              </a:rPr>
              <a:t>2016 </a:t>
            </a:r>
            <a:r>
              <a:rPr lang="da-DK" sz="1400" dirty="0">
                <a:latin typeface="Frutiger LT Std 45 Light" pitchFamily="34" charset="0"/>
              </a:rPr>
              <a:t>er </a:t>
            </a:r>
            <a:r>
              <a:rPr lang="da-DK" sz="1400" dirty="0" smtClean="0">
                <a:latin typeface="Frutiger LT Std 45 Light" pitchFamily="34" charset="0"/>
              </a:rPr>
              <a:t>genanvendelsen blevet 2 procentpoint bedre</a:t>
            </a:r>
          </a:p>
          <a:p>
            <a:endParaRPr lang="da-DK" sz="1400" dirty="0" smtClean="0">
              <a:latin typeface="Frutiger LT Std 45 Light" pitchFamily="34" charset="0"/>
            </a:endParaRPr>
          </a:p>
          <a:p>
            <a:r>
              <a:rPr lang="da-DK" sz="1400" dirty="0" smtClean="0">
                <a:latin typeface="Frutiger LT Std 45 Light" pitchFamily="34" charset="0"/>
              </a:rPr>
              <a:t>Der </a:t>
            </a:r>
            <a:r>
              <a:rPr lang="da-DK" sz="1400" dirty="0">
                <a:latin typeface="Frutiger LT Std 45 Light" pitchFamily="34" charset="0"/>
              </a:rPr>
              <a:t>er </a:t>
            </a:r>
            <a:r>
              <a:rPr lang="da-DK" sz="1400" dirty="0" smtClean="0">
                <a:latin typeface="Frutiger LT Std 45 Light" pitchFamily="34" charset="0"/>
              </a:rPr>
              <a:t>pt. en begrænset centralt </a:t>
            </a:r>
            <a:r>
              <a:rPr lang="da-DK" sz="1400" dirty="0">
                <a:latin typeface="Frutiger LT Std 45 Light" pitchFamily="34" charset="0"/>
              </a:rPr>
              <a:t>koordineret indsats for at </a:t>
            </a:r>
            <a:r>
              <a:rPr lang="da-DK" sz="1400" dirty="0" smtClean="0">
                <a:latin typeface="Frutiger LT Std 45 Light" pitchFamily="34" charset="0"/>
              </a:rPr>
              <a:t>reducere affaldsmængderne </a:t>
            </a:r>
            <a:r>
              <a:rPr lang="da-DK" sz="1400" dirty="0">
                <a:latin typeface="Frutiger LT Std 45 Light" pitchFamily="34" charset="0"/>
              </a:rPr>
              <a:t>og øge genanvendelsen af ressourcer</a:t>
            </a:r>
          </a:p>
          <a:p>
            <a:endParaRPr lang="da-DK" sz="1400" dirty="0">
              <a:latin typeface="Frutiger LT Std 45 Light" pitchFamily="34" charset="0"/>
            </a:endParaRPr>
          </a:p>
          <a:p>
            <a:r>
              <a:rPr lang="da-DK" sz="1400" dirty="0" smtClean="0">
                <a:latin typeface="Frutiger LT Std 45 Light" pitchFamily="34" charset="0"/>
              </a:rPr>
              <a:t>Fremadrettet er der brug for markant styrket indsats for øget genanvendelse på KU</a:t>
            </a:r>
          </a:p>
        </p:txBody>
      </p:sp>
      <p:pic>
        <p:nvPicPr>
          <p:cNvPr id="9" name="Billede 8"/>
          <p:cNvPicPr/>
          <p:nvPr/>
        </p:nvPicPr>
        <p:blipFill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4168" y="1444406"/>
            <a:ext cx="720710" cy="720080"/>
          </a:xfrm>
          <a:prstGeom prst="rect">
            <a:avLst/>
          </a:prstGeom>
        </p:spPr>
      </p:pic>
      <p:graphicFrame>
        <p:nvGraphicFramePr>
          <p:cNvPr id="11" name="Diagram 10"/>
          <p:cNvGraphicFramePr/>
          <p:nvPr>
            <p:extLst>
              <p:ext uri="{D42A27DB-BD31-4B8C-83A1-F6EECF244321}">
                <p14:modId xmlns:p14="http://schemas.microsoft.com/office/powerpoint/2010/main" val="1013489417"/>
              </p:ext>
            </p:extLst>
          </p:nvPr>
        </p:nvGraphicFramePr>
        <p:xfrm>
          <a:off x="467544" y="2132856"/>
          <a:ext cx="4572000" cy="40716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555747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>
                <a:latin typeface="Frutiger LT Std 45 Light" pitchFamily="34" charset="0"/>
              </a:rPr>
              <a:t>Hovedresultater</a:t>
            </a:r>
            <a:br>
              <a:rPr lang="da-DK" dirty="0" smtClean="0">
                <a:latin typeface="Frutiger LT Std 45 Light" pitchFamily="34" charset="0"/>
              </a:rPr>
            </a:br>
            <a:r>
              <a:rPr lang="da-DK" dirty="0" smtClean="0">
                <a:latin typeface="Frutiger LT Std 45 Light" pitchFamily="34" charset="0"/>
              </a:rPr>
              <a:t>- Ressourcer (vandforbrug) </a:t>
            </a:r>
            <a:endParaRPr lang="da-DK" dirty="0">
              <a:latin typeface="Frutiger LT Std 45 Light" pitchFamily="34" charset="0"/>
            </a:endParaRPr>
          </a:p>
        </p:txBody>
      </p:sp>
      <p:graphicFrame>
        <p:nvGraphicFramePr>
          <p:cNvPr id="7" name="Tabel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09158396"/>
              </p:ext>
            </p:extLst>
          </p:nvPr>
        </p:nvGraphicFramePr>
        <p:xfrm>
          <a:off x="1115616" y="1196752"/>
          <a:ext cx="4194609" cy="792088"/>
        </p:xfrm>
        <a:graphic>
          <a:graphicData uri="http://schemas.openxmlformats.org/drawingml/2006/table">
            <a:tbl>
              <a:tblPr firstRow="1" firstCol="1" bandRow="1"/>
              <a:tblGrid>
                <a:gridCol w="4194609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33227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da-DK" sz="1200" b="1" dirty="0" smtClean="0">
                          <a:effectLst/>
                          <a:latin typeface="Frutiger LT Std 45 Light" pitchFamily="34" charset="0"/>
                          <a:ea typeface="Times New Roman"/>
                          <a:cs typeface="Times New Roman"/>
                        </a:rPr>
                        <a:t>Målsætning</a:t>
                      </a:r>
                    </a:p>
                  </a:txBody>
                  <a:tcPr marL="31506" marR="3150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59810">
                <a:tc>
                  <a:txBody>
                    <a:bodyPr/>
                    <a:lstStyle/>
                    <a:p>
                      <a:pPr marL="228600" lvl="0" indent="-228600" algn="l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28600" algn="l"/>
                          <a:tab pos="828040" algn="l"/>
                        </a:tabLst>
                      </a:pPr>
                      <a:r>
                        <a:rPr lang="da-DK" sz="1200" i="1" dirty="0" smtClean="0">
                          <a:effectLst/>
                          <a:latin typeface="Frutiger LT Std 45 Light" pitchFamily="34" charset="0"/>
                          <a:ea typeface="Times New Roman"/>
                          <a:cs typeface="Times New Roman"/>
                        </a:rPr>
                        <a:t>Reduktion af 2012 forbrug pr. årsværk med 30 %</a:t>
                      </a:r>
                      <a:endParaRPr lang="da-DK" sz="1200" i="1" dirty="0">
                        <a:effectLst/>
                        <a:latin typeface="Frutiger LT Std 45 Light" pitchFamily="34" charset="0"/>
                        <a:ea typeface="Times New Roman"/>
                        <a:cs typeface="Times New Roman"/>
                      </a:endParaRPr>
                    </a:p>
                  </a:txBody>
                  <a:tcPr marL="31506" marR="31506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13" name="Billede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5536" y="511388"/>
            <a:ext cx="553210" cy="553210"/>
          </a:xfrm>
          <a:prstGeom prst="rect">
            <a:avLst/>
          </a:prstGeom>
        </p:spPr>
      </p:pic>
      <p:sp>
        <p:nvSpPr>
          <p:cNvPr id="4" name="Rektangel 3"/>
          <p:cNvSpPr/>
          <p:nvPr/>
        </p:nvSpPr>
        <p:spPr>
          <a:xfrm>
            <a:off x="5580112" y="2708920"/>
            <a:ext cx="3096344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a-DK" sz="1400" dirty="0" smtClean="0">
                <a:latin typeface="Frutiger LT Std 45 Light" pitchFamily="34" charset="0"/>
              </a:rPr>
              <a:t>KU har i 2016 reduceret vandforbruget pr. årsværk med 12 % i forhold til 2012</a:t>
            </a:r>
          </a:p>
          <a:p>
            <a:endParaRPr lang="da-DK" sz="1400" dirty="0">
              <a:latin typeface="Frutiger LT Std 45 Light" pitchFamily="34" charset="0"/>
            </a:endParaRPr>
          </a:p>
          <a:p>
            <a:r>
              <a:rPr lang="da-DK" sz="1400" dirty="0">
                <a:latin typeface="Frutiger LT Std 45 Light" pitchFamily="34" charset="0"/>
              </a:rPr>
              <a:t>Fra </a:t>
            </a:r>
            <a:r>
              <a:rPr lang="da-DK" sz="1400" dirty="0" smtClean="0">
                <a:latin typeface="Frutiger LT Std 45 Light" pitchFamily="34" charset="0"/>
              </a:rPr>
              <a:t>2015 </a:t>
            </a:r>
            <a:r>
              <a:rPr lang="da-DK" sz="1400" dirty="0">
                <a:latin typeface="Frutiger LT Std 45 Light" pitchFamily="34" charset="0"/>
              </a:rPr>
              <a:t>til </a:t>
            </a:r>
            <a:r>
              <a:rPr lang="da-DK" sz="1400" dirty="0" smtClean="0">
                <a:latin typeface="Frutiger LT Std 45 Light" pitchFamily="34" charset="0"/>
              </a:rPr>
              <a:t>2016 </a:t>
            </a:r>
            <a:r>
              <a:rPr lang="da-DK" sz="1400" dirty="0">
                <a:latin typeface="Frutiger LT Std 45 Light" pitchFamily="34" charset="0"/>
              </a:rPr>
              <a:t>er vandforbruget pr. </a:t>
            </a:r>
            <a:r>
              <a:rPr lang="da-DK" sz="1400" dirty="0" smtClean="0">
                <a:latin typeface="Frutiger LT Std 45 Light" pitchFamily="34" charset="0"/>
              </a:rPr>
              <a:t>årsværk steget med 1 %</a:t>
            </a:r>
          </a:p>
          <a:p>
            <a:endParaRPr lang="da-DK" sz="1400" dirty="0">
              <a:latin typeface="Frutiger LT Std 45 Light" pitchFamily="34" charset="0"/>
            </a:endParaRPr>
          </a:p>
          <a:p>
            <a:r>
              <a:rPr lang="da-DK" sz="1400" dirty="0" smtClean="0">
                <a:latin typeface="Frutiger LT Std 45 Light" pitchFamily="34" charset="0"/>
              </a:rPr>
              <a:t>Frem til 2020 skal forbruget </a:t>
            </a:r>
            <a:r>
              <a:rPr lang="da-DK" sz="1400" dirty="0">
                <a:latin typeface="Frutiger LT Std 45 Light" pitchFamily="34" charset="0"/>
              </a:rPr>
              <a:t>pr. </a:t>
            </a:r>
            <a:r>
              <a:rPr lang="da-DK" sz="1400" dirty="0" smtClean="0">
                <a:latin typeface="Frutiger LT Std 45 Light" pitchFamily="34" charset="0"/>
              </a:rPr>
              <a:t>årsværk reduceres yderligere 18 procentpoint </a:t>
            </a:r>
          </a:p>
          <a:p>
            <a:endParaRPr lang="da-DK" sz="1400" dirty="0">
              <a:latin typeface="Frutiger LT Std 45 Light" pitchFamily="34" charset="0"/>
            </a:endParaRPr>
          </a:p>
          <a:p>
            <a:r>
              <a:rPr lang="da-DK" sz="1400" dirty="0" smtClean="0">
                <a:latin typeface="Frutiger LT Std 45 Light" pitchFamily="34" charset="0"/>
              </a:rPr>
              <a:t>Det går i den rigtige retning, men der er brug for en øget årlig reduktion på 5-6 procentpoint frem mod 2020</a:t>
            </a:r>
            <a:endParaRPr lang="da-DK" sz="1400" dirty="0">
              <a:latin typeface="Frutiger LT Std 45 Light" pitchFamily="34" charset="0"/>
            </a:endParaRPr>
          </a:p>
        </p:txBody>
      </p:sp>
      <p:pic>
        <p:nvPicPr>
          <p:cNvPr id="8" name="Billede 7" descr="smiley 2 mellemglad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12227" y="1867692"/>
            <a:ext cx="720000" cy="720000"/>
          </a:xfrm>
          <a:prstGeom prst="rect">
            <a:avLst/>
          </a:prstGeom>
        </p:spPr>
      </p:pic>
      <p:graphicFrame>
        <p:nvGraphicFramePr>
          <p:cNvPr id="9" name="Diagram 8"/>
          <p:cNvGraphicFramePr/>
          <p:nvPr>
            <p:extLst>
              <p:ext uri="{D42A27DB-BD31-4B8C-83A1-F6EECF244321}">
                <p14:modId xmlns:p14="http://schemas.microsoft.com/office/powerpoint/2010/main" val="1688360484"/>
              </p:ext>
            </p:extLst>
          </p:nvPr>
        </p:nvGraphicFramePr>
        <p:xfrm>
          <a:off x="420738" y="2242536"/>
          <a:ext cx="4694224" cy="36655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1641890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 Box 3"/>
          <p:cNvSpPr txBox="1">
            <a:spLocks noChangeArrowheads="1"/>
          </p:cNvSpPr>
          <p:nvPr/>
        </p:nvSpPr>
        <p:spPr bwMode="auto">
          <a:xfrm>
            <a:off x="4716016" y="1412775"/>
            <a:ext cx="3528391" cy="4708981"/>
          </a:xfrm>
          <a:prstGeom prst="rect">
            <a:avLst/>
          </a:prstGeom>
          <a:solidFill>
            <a:srgbClr val="FFFFFF">
              <a:alpha val="75000"/>
            </a:srgbClr>
          </a:solidFill>
          <a:ln>
            <a:noFill/>
          </a:ln>
          <a:effectLst/>
          <a:extLst/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da-DK" sz="2000" b="1" dirty="0" smtClean="0">
                <a:solidFill>
                  <a:schemeClr val="tx1">
                    <a:lumMod val="75000"/>
                  </a:schemeClr>
                </a:solidFill>
              </a:rPr>
              <a:t>Kontakt </a:t>
            </a:r>
          </a:p>
          <a:p>
            <a:pPr eaLnBrk="1" hangingPunct="1">
              <a:spcBef>
                <a:spcPct val="50000"/>
              </a:spcBef>
            </a:pPr>
            <a:endParaRPr lang="da-DK" sz="1600" b="1" dirty="0">
              <a:solidFill>
                <a:schemeClr val="tx1">
                  <a:lumMod val="75000"/>
                </a:schemeClr>
              </a:solidFill>
            </a:endParaRPr>
          </a:p>
          <a:p>
            <a:pPr eaLnBrk="1" hangingPunct="1">
              <a:spcBef>
                <a:spcPts val="0"/>
              </a:spcBef>
            </a:pPr>
            <a:r>
              <a:rPr lang="da-DK" sz="1600" dirty="0" smtClean="0">
                <a:solidFill>
                  <a:schemeClr val="tx1">
                    <a:lumMod val="75000"/>
                  </a:schemeClr>
                </a:solidFill>
              </a:rPr>
              <a:t>Københavns Universitet</a:t>
            </a:r>
          </a:p>
          <a:p>
            <a:pPr eaLnBrk="1" hangingPunct="1">
              <a:spcBef>
                <a:spcPts val="0"/>
              </a:spcBef>
            </a:pPr>
            <a:r>
              <a:rPr lang="da-DK" sz="1600" dirty="0" smtClean="0">
                <a:solidFill>
                  <a:schemeClr val="tx1">
                    <a:lumMod val="75000"/>
                  </a:schemeClr>
                </a:solidFill>
              </a:rPr>
              <a:t>Grøn Campus</a:t>
            </a:r>
          </a:p>
          <a:p>
            <a:pPr eaLnBrk="1" hangingPunct="1">
              <a:spcBef>
                <a:spcPts val="0"/>
              </a:spcBef>
            </a:pPr>
            <a:endParaRPr lang="da-DK" sz="1600" dirty="0" smtClean="0">
              <a:solidFill>
                <a:schemeClr val="tx1">
                  <a:lumMod val="75000"/>
                </a:schemeClr>
              </a:solidFill>
            </a:endParaRPr>
          </a:p>
          <a:p>
            <a:pPr eaLnBrk="1" hangingPunct="1">
              <a:spcBef>
                <a:spcPts val="0"/>
              </a:spcBef>
            </a:pPr>
            <a:r>
              <a:rPr lang="da-DK" sz="1600" dirty="0" smtClean="0">
                <a:solidFill>
                  <a:schemeClr val="tx1">
                    <a:lumMod val="75000"/>
                  </a:schemeClr>
                </a:solidFill>
              </a:rPr>
              <a:t>Postadresse:</a:t>
            </a:r>
          </a:p>
          <a:p>
            <a:pPr eaLnBrk="1" hangingPunct="1">
              <a:spcBef>
                <a:spcPts val="0"/>
              </a:spcBef>
            </a:pPr>
            <a:r>
              <a:rPr lang="da-DK" sz="1600" dirty="0" smtClean="0">
                <a:solidFill>
                  <a:schemeClr val="tx1">
                    <a:lumMod val="75000"/>
                  </a:schemeClr>
                </a:solidFill>
              </a:rPr>
              <a:t>Nørregade 10, Postboks 2177</a:t>
            </a:r>
          </a:p>
          <a:p>
            <a:pPr eaLnBrk="1" hangingPunct="1">
              <a:spcBef>
                <a:spcPts val="0"/>
              </a:spcBef>
            </a:pPr>
            <a:r>
              <a:rPr lang="da-DK" sz="1600" dirty="0" smtClean="0">
                <a:solidFill>
                  <a:schemeClr val="tx1">
                    <a:lumMod val="75000"/>
                  </a:schemeClr>
                </a:solidFill>
              </a:rPr>
              <a:t>DK – 1077 København K</a:t>
            </a:r>
          </a:p>
          <a:p>
            <a:pPr eaLnBrk="1" hangingPunct="1">
              <a:spcBef>
                <a:spcPts val="0"/>
              </a:spcBef>
            </a:pPr>
            <a:endParaRPr lang="da-DK" sz="1600" dirty="0">
              <a:solidFill>
                <a:schemeClr val="tx1">
                  <a:lumMod val="75000"/>
                </a:schemeClr>
              </a:solidFill>
            </a:endParaRPr>
          </a:p>
          <a:p>
            <a:pPr eaLnBrk="1" hangingPunct="1">
              <a:spcBef>
                <a:spcPts val="0"/>
              </a:spcBef>
            </a:pPr>
            <a:r>
              <a:rPr lang="da-DK" sz="1600" dirty="0" smtClean="0">
                <a:solidFill>
                  <a:schemeClr val="tx1">
                    <a:lumMod val="75000"/>
                  </a:schemeClr>
                </a:solidFill>
              </a:rPr>
              <a:t>Besøgsadresse:</a:t>
            </a:r>
          </a:p>
          <a:p>
            <a:pPr eaLnBrk="1" hangingPunct="1">
              <a:spcBef>
                <a:spcPts val="0"/>
              </a:spcBef>
            </a:pPr>
            <a:r>
              <a:rPr lang="da-DK" sz="1600" dirty="0" smtClean="0">
                <a:solidFill>
                  <a:schemeClr val="tx1">
                    <a:lumMod val="75000"/>
                  </a:schemeClr>
                </a:solidFill>
              </a:rPr>
              <a:t>Store </a:t>
            </a:r>
            <a:r>
              <a:rPr lang="da-DK" sz="1600" dirty="0" err="1" smtClean="0">
                <a:solidFill>
                  <a:schemeClr val="tx1">
                    <a:lumMod val="75000"/>
                  </a:schemeClr>
                </a:solidFill>
              </a:rPr>
              <a:t>Kannikestræde</a:t>
            </a:r>
            <a:r>
              <a:rPr lang="da-DK" sz="1600" dirty="0" smtClean="0">
                <a:solidFill>
                  <a:schemeClr val="tx1">
                    <a:lumMod val="75000"/>
                  </a:schemeClr>
                </a:solidFill>
              </a:rPr>
              <a:t> 18</a:t>
            </a:r>
          </a:p>
          <a:p>
            <a:pPr eaLnBrk="1" hangingPunct="1">
              <a:spcBef>
                <a:spcPts val="0"/>
              </a:spcBef>
            </a:pPr>
            <a:r>
              <a:rPr lang="da-DK" sz="1600" dirty="0" smtClean="0">
                <a:solidFill>
                  <a:schemeClr val="tx1">
                    <a:lumMod val="75000"/>
                  </a:schemeClr>
                </a:solidFill>
              </a:rPr>
              <a:t>DK – 1169 København K</a:t>
            </a:r>
          </a:p>
          <a:p>
            <a:pPr eaLnBrk="1" hangingPunct="1">
              <a:spcBef>
                <a:spcPts val="0"/>
              </a:spcBef>
            </a:pPr>
            <a:endParaRPr lang="da-DK" sz="1600" dirty="0" smtClean="0">
              <a:solidFill>
                <a:schemeClr val="tx1">
                  <a:lumMod val="75000"/>
                </a:schemeClr>
              </a:solidFill>
            </a:endParaRPr>
          </a:p>
          <a:p>
            <a:pPr eaLnBrk="1" hangingPunct="1">
              <a:spcBef>
                <a:spcPts val="0"/>
              </a:spcBef>
            </a:pPr>
            <a:r>
              <a:rPr lang="da-DK" sz="1600" dirty="0" smtClean="0">
                <a:solidFill>
                  <a:schemeClr val="tx1">
                    <a:lumMod val="75000"/>
                  </a:schemeClr>
                </a:solidFill>
              </a:rPr>
              <a:t>Mail: </a:t>
            </a:r>
            <a:r>
              <a:rPr lang="da-DK" sz="1600" dirty="0" smtClean="0">
                <a:solidFill>
                  <a:schemeClr val="tx1">
                    <a:lumMod val="75000"/>
                  </a:schemeClr>
                </a:solidFill>
                <a:hlinkClick r:id="rId4"/>
              </a:rPr>
              <a:t>Groencampus@adm.ku.dk</a:t>
            </a:r>
            <a:endParaRPr lang="da-DK" sz="1600" dirty="0">
              <a:solidFill>
                <a:schemeClr val="tx1">
                  <a:lumMod val="75000"/>
                </a:schemeClr>
              </a:solidFill>
            </a:endParaRPr>
          </a:p>
          <a:p>
            <a:pPr eaLnBrk="1" hangingPunct="1">
              <a:spcBef>
                <a:spcPts val="0"/>
              </a:spcBef>
            </a:pPr>
            <a:r>
              <a:rPr lang="da-DK" sz="1600" dirty="0" smtClean="0">
                <a:solidFill>
                  <a:schemeClr val="tx1">
                    <a:lumMod val="75000"/>
                  </a:schemeClr>
                </a:solidFill>
              </a:rPr>
              <a:t>Web: </a:t>
            </a:r>
            <a:r>
              <a:rPr lang="da-DK" sz="1600" dirty="0" smtClean="0">
                <a:solidFill>
                  <a:schemeClr val="tx1">
                    <a:lumMod val="75000"/>
                  </a:schemeClr>
                </a:solidFill>
                <a:hlinkClick r:id="rId5"/>
              </a:rPr>
              <a:t>www.groencampus.ku.dk</a:t>
            </a:r>
            <a:endParaRPr lang="da-DK" sz="1600" dirty="0" smtClean="0">
              <a:solidFill>
                <a:schemeClr val="tx1">
                  <a:lumMod val="75000"/>
                </a:schemeClr>
              </a:solidFill>
            </a:endParaRPr>
          </a:p>
          <a:p>
            <a:pPr eaLnBrk="1" hangingPunct="1">
              <a:spcBef>
                <a:spcPts val="0"/>
              </a:spcBef>
            </a:pPr>
            <a:r>
              <a:rPr lang="da-DK" sz="1600" dirty="0" smtClean="0">
                <a:solidFill>
                  <a:schemeClr val="tx1">
                    <a:lumMod val="75000"/>
                  </a:schemeClr>
                </a:solidFill>
              </a:rPr>
              <a:t>Tlf.: (+45) 21 32 88 28</a:t>
            </a:r>
          </a:p>
          <a:p>
            <a:pPr eaLnBrk="1" hangingPunct="1">
              <a:spcBef>
                <a:spcPts val="0"/>
              </a:spcBef>
            </a:pPr>
            <a:endParaRPr lang="da-DK" sz="1600" dirty="0">
              <a:solidFill>
                <a:schemeClr val="tx1">
                  <a:lumMod val="75000"/>
                </a:schemeClr>
              </a:solidFill>
            </a:endParaRPr>
          </a:p>
          <a:p>
            <a:pPr eaLnBrk="1" hangingPunct="1">
              <a:spcBef>
                <a:spcPts val="0"/>
              </a:spcBef>
            </a:pPr>
            <a:r>
              <a:rPr lang="da-DK" sz="1600" dirty="0" smtClean="0">
                <a:solidFill>
                  <a:schemeClr val="tx1">
                    <a:lumMod val="75000"/>
                  </a:schemeClr>
                </a:solidFill>
              </a:rPr>
              <a:t>Eller find os på </a:t>
            </a:r>
            <a:r>
              <a:rPr lang="da-DK" sz="1600" dirty="0" smtClean="0">
                <a:solidFill>
                  <a:schemeClr val="tx1">
                    <a:lumMod val="75000"/>
                  </a:schemeClr>
                </a:solidFill>
                <a:hlinkClick r:id="rId6"/>
              </a:rPr>
              <a:t>Facebook</a:t>
            </a:r>
            <a:endParaRPr lang="da-DK" sz="1600" dirty="0">
              <a:solidFill>
                <a:schemeClr val="tx1">
                  <a:lumMod val="75000"/>
                </a:schemeClr>
              </a:solidFill>
            </a:endParaRPr>
          </a:p>
        </p:txBody>
      </p:sp>
      <p:pic>
        <p:nvPicPr>
          <p:cNvPr id="21" name="Billede 20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24128" y="6252030"/>
            <a:ext cx="2748582" cy="322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7935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ku_uk">
  <a:themeElements>
    <a:clrScheme name="ku_uk 1">
      <a:dk1>
        <a:srgbClr val="6E6E6E"/>
      </a:dk1>
      <a:lt1>
        <a:srgbClr val="FFFFFF"/>
      </a:lt1>
      <a:dk2>
        <a:srgbClr val="933027"/>
      </a:dk2>
      <a:lt2>
        <a:srgbClr val="6E6E6E"/>
      </a:lt2>
      <a:accent1>
        <a:srgbClr val="933027"/>
      </a:accent1>
      <a:accent2>
        <a:srgbClr val="B2523C"/>
      </a:accent2>
      <a:accent3>
        <a:srgbClr val="FFFFFF"/>
      </a:accent3>
      <a:accent4>
        <a:srgbClr val="5D5D5D"/>
      </a:accent4>
      <a:accent5>
        <a:srgbClr val="C8ADAC"/>
      </a:accent5>
      <a:accent6>
        <a:srgbClr val="A14935"/>
      </a:accent6>
      <a:hlink>
        <a:srgbClr val="C98872"/>
      </a:hlink>
      <a:folHlink>
        <a:srgbClr val="E3C3B6"/>
      </a:folHlink>
    </a:clrScheme>
    <a:fontScheme name="ku_uk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ku_uk 1">
        <a:dk1>
          <a:srgbClr val="6E6E6E"/>
        </a:dk1>
        <a:lt1>
          <a:srgbClr val="FFFFFF"/>
        </a:lt1>
        <a:dk2>
          <a:srgbClr val="933027"/>
        </a:dk2>
        <a:lt2>
          <a:srgbClr val="6E6E6E"/>
        </a:lt2>
        <a:accent1>
          <a:srgbClr val="933027"/>
        </a:accent1>
        <a:accent2>
          <a:srgbClr val="B2523C"/>
        </a:accent2>
        <a:accent3>
          <a:srgbClr val="FFFFFF"/>
        </a:accent3>
        <a:accent4>
          <a:srgbClr val="5D5D5D"/>
        </a:accent4>
        <a:accent5>
          <a:srgbClr val="C8ADAC"/>
        </a:accent5>
        <a:accent6>
          <a:srgbClr val="A14935"/>
        </a:accent6>
        <a:hlink>
          <a:srgbClr val="C98872"/>
        </a:hlink>
        <a:folHlink>
          <a:srgbClr val="E3C3B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Kontortema">
  <a:themeElements>
    <a:clrScheme name="Kont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Kontor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Kontor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Kontor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21831</TotalTime>
  <Words>1477</Words>
  <Application>Microsoft Office PowerPoint</Application>
  <PresentationFormat>Skærmshow (4:3)</PresentationFormat>
  <Paragraphs>254</Paragraphs>
  <Slides>18</Slides>
  <Notes>18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Diastitler</vt:lpstr>
      </vt:variant>
      <vt:variant>
        <vt:i4>18</vt:i4>
      </vt:variant>
    </vt:vector>
  </HeadingPairs>
  <TitlesOfParts>
    <vt:vector size="19" baseType="lpstr">
      <vt:lpstr>ku_uk</vt:lpstr>
      <vt:lpstr>PowerPoint-præsentation</vt:lpstr>
      <vt:lpstr>Introduktion</vt:lpstr>
      <vt:lpstr>Oversigt Grøn Campus 2020-mål  </vt:lpstr>
      <vt:lpstr>Indhold</vt:lpstr>
      <vt:lpstr>Vurdering af status på Grøn Campus 2020</vt:lpstr>
      <vt:lpstr>Årsværk på KU</vt:lpstr>
      <vt:lpstr>Hovedresultater - Klima og CO2-emission</vt:lpstr>
      <vt:lpstr>CO2-emissioner</vt:lpstr>
      <vt:lpstr>Hovedresultater for KU - Energiforbrug </vt:lpstr>
      <vt:lpstr>Energiforbrug  - fordelt på brugere</vt:lpstr>
      <vt:lpstr>Energiforbrug  - Effektivisering og investering </vt:lpstr>
      <vt:lpstr>Energiindsatser – hvor er resultaterne skabt</vt:lpstr>
      <vt:lpstr>Energiforbrug - Elektricitet</vt:lpstr>
      <vt:lpstr>Energiforbrug - Varme</vt:lpstr>
      <vt:lpstr>PowerPoint-præsentation</vt:lpstr>
      <vt:lpstr>Hovedresultater - Ressourcer (affald)</vt:lpstr>
      <vt:lpstr>Hovedresultater - Ressourcer (vandforbrug) </vt:lpstr>
      <vt:lpstr>PowerPoint-præsentation</vt:lpstr>
    </vt:vector>
  </TitlesOfParts>
  <Company>Københavns Universitet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Dias nummer 1</dc:title>
  <dc:creator>install</dc:creator>
  <cp:lastModifiedBy>Theresa Marie Harrestrup Schaltz</cp:lastModifiedBy>
  <cp:revision>595</cp:revision>
  <cp:lastPrinted>2017-06-16T10:49:26Z</cp:lastPrinted>
  <dcterms:created xsi:type="dcterms:W3CDTF">2005-11-10T15:02:29Z</dcterms:created>
  <dcterms:modified xsi:type="dcterms:W3CDTF">2017-07-23T09:13:54Z</dcterms:modified>
</cp:coreProperties>
</file>